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759" r:id="rId2"/>
    <p:sldId id="760" r:id="rId3"/>
    <p:sldId id="722" r:id="rId4"/>
    <p:sldId id="325" r:id="rId5"/>
    <p:sldId id="721" r:id="rId6"/>
    <p:sldId id="761" r:id="rId7"/>
    <p:sldId id="762" r:id="rId8"/>
    <p:sldId id="763" r:id="rId9"/>
    <p:sldId id="764" r:id="rId10"/>
    <p:sldId id="765" r:id="rId11"/>
    <p:sldId id="290" r:id="rId12"/>
    <p:sldId id="849" r:id="rId13"/>
    <p:sldId id="850" r:id="rId14"/>
    <p:sldId id="851" r:id="rId15"/>
    <p:sldId id="852" r:id="rId16"/>
    <p:sldId id="853" r:id="rId17"/>
    <p:sldId id="854" r:id="rId18"/>
    <p:sldId id="353" r:id="rId19"/>
    <p:sldId id="717" r:id="rId2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8"/>
  </p:normalViewPr>
  <p:slideViewPr>
    <p:cSldViewPr>
      <p:cViewPr>
        <p:scale>
          <a:sx n="161" d="100"/>
          <a:sy n="161" d="100"/>
        </p:scale>
        <p:origin x="-20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A479BDBC-0572-2F49-A40C-DA78966DE4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5B479C91-B39B-684F-9F64-B21913C006E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B0F7E5FC-16FA-8C41-8D20-FE48E057A95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xmlns="" id="{9B0AEDDF-CB1B-094B-BA13-DC4EE99E86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2B129BB-CFFE-F342-B66F-BD0D50C8D603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4385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8D3EC60A-5DB7-2F4D-A99B-067E04ABAB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E67A5A2F-2531-2B49-91DF-72A195B1DF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C494D254-D0D8-C52A-A9E5-8A0FC77D77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5AAF61D0-971F-FC49-96C6-502E220420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xmlns="" id="{9FB03414-58A3-AF4D-80E1-0C4C82B5A2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xmlns="" id="{873154A1-2093-EF46-884E-6A8F1C034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4F70EE2-3B57-4C43-ABFD-5EF513B9291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1871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xmlns="" id="{13E61BB1-04D9-00B8-0AF7-599E6B888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99E2D8-2EB3-EC4B-B161-F56483516055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5C245F53-402A-FD43-FD73-1D5EF7E22B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2C3F0521-6D8D-FF89-996C-BEFD474B8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xmlns="" id="{832455BF-DA25-E4DC-52F0-7119C3025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51C1E5-70BE-9947-B25E-9F76D9C23977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339599E8-E8A2-9C56-7247-D6D02C45C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FAE5DD51-B6E1-0FA1-1C54-DCA3E152E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xmlns="" id="{C822A066-4DC9-B136-C76B-DEE5A987B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DABEE0-5E78-0648-9512-9E7C0039D0CE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062045BB-76A6-419B-B22F-D63CDE011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FF77F06A-C988-5206-FABF-52FD9A21A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xmlns="" id="{BE68A83A-0FD5-E21A-88F8-40239E3CD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61C5B1-64DA-8D4F-BFD1-8E9195DAB128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658971BD-48FD-529F-95D1-7E6766DCA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64AFDDB-D451-5D3D-AC94-0DA8A7830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xmlns="" id="{F701BA29-6FA3-CEA0-96FB-A7D889D0B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9A3602-99CD-A04E-AF68-9EED7B7F6010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AD04B1EF-256A-F2C7-B2BF-0DE237640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6A7BA36E-2ADD-3D11-0732-0F8A8D348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xmlns="" id="{5D0FE97D-BAFC-F922-F125-4EF1B181B2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793AF3-7B87-604F-A5B7-4AD20524956F}" type="slidenum">
              <a:rPr lang="en-GB" altLang="fr-FR"/>
              <a:pPr/>
              <a:t>18</a:t>
            </a:fld>
            <a:endParaRPr lang="en-GB" altLang="fr-FR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AD2291E6-9B3F-9781-B712-92CCB6C46E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xmlns="" id="{5EAD9176-D9C2-2DD7-5223-476A3FBF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E4566746-64AB-5DE9-58AA-94F34166E91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E29FB1E2-1E1B-4EA7-9FB3-AB6475223C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8FD855EF-1560-7A79-14CB-771A46F376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5D803DB0-FF36-345F-0D4B-16F4537FB0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E9AEA1F3-FDB6-8B1C-54C0-E967B834D4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0 w 1722"/>
                <a:gd name="T1" fmla="*/ 60 h 66"/>
                <a:gd name="T2" fmla="*/ 1710 w 1722"/>
                <a:gd name="T3" fmla="*/ 54 h 66"/>
                <a:gd name="T4" fmla="*/ 0 w 1722"/>
                <a:gd name="T5" fmla="*/ 0 h 66"/>
                <a:gd name="T6" fmla="*/ 0 w 1722"/>
                <a:gd name="T7" fmla="*/ 42 h 66"/>
                <a:gd name="T8" fmla="*/ 1710 w 1722"/>
                <a:gd name="T9" fmla="*/ 60 h 66"/>
                <a:gd name="T10" fmla="*/ 1710 w 1722"/>
                <a:gd name="T11" fmla="*/ 6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04DE27F1-4E2C-ECD0-ADDD-3F629AD71C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29B78D75-E876-75F4-CD8F-ACC9C7AAF8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9 w 975"/>
                <a:gd name="T1" fmla="*/ 48 h 101"/>
                <a:gd name="T2" fmla="*/ 96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9 w 975"/>
                <a:gd name="T9" fmla="*/ 48 h 101"/>
                <a:gd name="T10" fmla="*/ 96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2223C4F-1A13-EDFC-AA41-5A9B5651D3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9 w 2141"/>
                <a:gd name="T7" fmla="*/ 0 h 198"/>
                <a:gd name="T8" fmla="*/ 21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70F4712F-86DC-B270-8656-9900BF8CB7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5987AD25-FC94-0E57-9F7E-08F5438D2A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4 w 2517"/>
                <a:gd name="T1" fmla="*/ 276 h 276"/>
                <a:gd name="T2" fmla="*/ 2499 w 2517"/>
                <a:gd name="T3" fmla="*/ 204 h 276"/>
                <a:gd name="T4" fmla="*/ 2242 w 2517"/>
                <a:gd name="T5" fmla="*/ 0 h 276"/>
                <a:gd name="T6" fmla="*/ 0 w 2517"/>
                <a:gd name="T7" fmla="*/ 276 h 276"/>
                <a:gd name="T8" fmla="*/ 2164 w 2517"/>
                <a:gd name="T9" fmla="*/ 276 h 276"/>
                <a:gd name="T10" fmla="*/ 216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3DA1A8D1-5583-3FF7-054B-79D54FC1FD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2F2F4DF8-F353-4412-859B-15991F6B3C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3 w 729"/>
                <a:gd name="T7" fmla="*/ 240 h 240"/>
                <a:gd name="T8" fmla="*/ 72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2325E9AD-0692-593D-80B0-E13FC5BCD3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C9C551B4-3E15-F7A7-17AA-59F803A228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3 w 729"/>
                <a:gd name="T1" fmla="*/ 318 h 318"/>
                <a:gd name="T2" fmla="*/ 72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3 w 729"/>
                <a:gd name="T9" fmla="*/ 318 h 318"/>
                <a:gd name="T10" fmla="*/ 72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86677B97-323B-E227-0284-3DE46CC220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8FF8EBC4-9166-7B9D-FB47-09579A617D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79CD017C-25F6-C6CF-EE31-A6D620C9696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F72CA96C-ED4F-8E1C-FCD2-79D9F9A90F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56898F03-A554-C391-E103-8FAAE1E2DA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006CEA97-FA72-F196-C8EF-CD31762719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B828E9E4-DC9C-12A0-CA10-77D6EDFEB3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xmlns="" id="{FACDB974-965F-206C-A23E-921177B0AF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9DB4FBA1-84FB-8C03-1B83-E5D53933A4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xmlns="" id="{1242FCA4-0B7B-5CB1-E125-825FD59928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xmlns="" id="{DD8CF53F-073A-8BAA-CAD7-73B8F585CE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xmlns="" id="{1E78788A-A9C5-8D00-E973-BA346BFC5C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xmlns="" id="{5069D225-D99C-4A73-0DD9-8EEE1E4B9E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13A6FE3F-BAAF-D4A2-9155-3E651F9495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xmlns="" id="{D804D95D-FA87-1CB1-2378-08C8DA2E1F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xmlns="" id="{CD598EE6-F4EE-E9D2-5EB0-A8C2CDAE9C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D70F4E11-A52A-79B8-161F-A748A1ADBE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5ECC90A2-A5E8-A704-4CAE-E8AC8BA2F1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xmlns="" id="{3AEA2F5A-052F-71D2-854D-8570110B375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A0871AF8-8E19-C79F-4988-040EBCE5A38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xmlns="" id="{3E92201B-95AA-E4CB-71C4-5BD230C123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5F3A3012-97D9-1A0F-F536-47511DE5C7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xmlns="" id="{570C9CA5-93FA-C718-9318-E3B30CEB9F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xmlns="" id="{F7EA73FB-05F3-12E4-1B63-E366DCD6A2A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xmlns="" id="{6A181B09-7004-A0FF-7234-DABC3AA9664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xmlns="" id="{37E9AC16-F29A-B09E-60AE-6675D1F3B7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xmlns="" id="{4B474FE2-5251-C476-ED2C-DEB678AAE0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" name="Rectangle 45">
            <a:extLst>
              <a:ext uri="{FF2B5EF4-FFF2-40B4-BE49-F238E27FC236}">
                <a16:creationId xmlns:a16="http://schemas.microsoft.com/office/drawing/2014/main" xmlns="" id="{456EB80C-595F-5290-3597-0E1323ACB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" name="Rectangle 46">
            <a:extLst>
              <a:ext uri="{FF2B5EF4-FFF2-40B4-BE49-F238E27FC236}">
                <a16:creationId xmlns:a16="http://schemas.microsoft.com/office/drawing/2014/main" xmlns="" id="{5C81159E-CD99-D45F-E93D-583FEF47E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9CDFE-DAFD-704A-92B4-578AAA9B6A5B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208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B288F6C3-07AF-D70B-13E3-EC598B8362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AE3AD854-D8FC-872D-BFF1-1AB9F7919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953C87A3-F0F4-8D1F-CEEB-D9AD9C479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09484-33F5-994E-B690-BA8E5763F3C6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626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9CF9BBCA-A0E8-C79A-88EF-7DEB526A8A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5645727A-8351-564A-A35A-8F23C4DBB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C01ED627-6CEF-1FC5-5537-DC3CC1C47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CA08B-FA03-7841-9192-3F76EC76E58A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7399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6C1125AF-5011-7A37-BB3A-9FEB2D70B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2311A394-BD6A-32E4-2874-187C7379E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F18086A6-0B7B-14AD-BC20-33E65270DD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3084-010A-3642-A642-E3DCA6300A90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812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6A809D89-768D-0841-CFFF-A718BD182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A8C3791D-2980-DCBD-5323-CFF92EA0E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1F69C398-EA8A-F483-B5E3-9506F24113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5C51-9E49-AA41-90DD-3861634A32E0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98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599F1BB2-9B2F-7B44-2204-04D4E3F1A6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3D1F1790-06AD-5B68-96C5-62A814C57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FEE8D43A-C74A-9ACF-FD49-A082FC31F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5A0D9-8223-2140-A57B-82C4CACA7816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854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37A1AF55-518A-14D9-AD8D-B12CB7580C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FB52DB6A-684E-AC21-CBE2-FEFFBC715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78EB2B88-49AE-C62C-0129-1CCF6E04F1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5BEE9-22D1-2E4C-8F5D-04BD53D1927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081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xmlns="" id="{5534979E-4D6D-8CD2-02C6-800F2DE870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xmlns="" id="{475AD469-DF6F-CCDD-583F-12A7B02DA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xmlns="" id="{C1DF56A4-4BCF-9A82-F04C-379C6D62D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0F404-232B-C640-A7F6-4D14CA723CE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480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xmlns="" id="{F9ECB7A9-0F6E-488C-8ABE-630207F1F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xmlns="" id="{59EA1BDC-019B-1B74-71D6-A8E44C592E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1F7B6004-224B-D88B-6CC0-378D6C88AC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546C-0676-5E40-8C62-F6191153AC89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075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xmlns="" id="{6E7CFA8F-9ACF-20BE-CD00-FBD7C9789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xmlns="" id="{D70E0F6B-6C15-42AB-3BE0-1BC028E80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xmlns="" id="{B6D6A198-88C3-CF0B-E2CF-D62D776480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A316C-2819-F449-A668-3AC507BBB301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431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5DCED314-9388-81E3-5656-0934BD478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801A4FA4-814E-89B2-8228-21A5A3232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4B55C879-8BD7-A309-DB3C-B8BFC0C4E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8AA4C-FC41-AE45-A2C0-F7B1F9284B3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598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40734CE-2A68-1BCB-C3A8-EEB856C04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2F1F0766-D14C-21B7-3714-1808F8A25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66597B75-E54C-2952-9357-01562BE50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C4923-FE5B-B341-933A-C2D6A4C897D1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832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35E572FE-BD95-B5F1-F77F-39545044ABD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xmlns="" id="{E69E7A9E-4AF2-FD4A-9D4D-160F8DAD81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xmlns="" id="{9DE05BBD-3F68-5446-9688-CE939F19DF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xmlns="" id="{E2499ED8-3CF3-C848-A3C7-60AA9BCF6C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xmlns="" id="{1833B847-B3BF-894A-70D7-7354C6C233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0 w 1722"/>
                <a:gd name="T1" fmla="*/ 60 h 66"/>
                <a:gd name="T2" fmla="*/ 1710 w 1722"/>
                <a:gd name="T3" fmla="*/ 54 h 66"/>
                <a:gd name="T4" fmla="*/ 0 w 1722"/>
                <a:gd name="T5" fmla="*/ 0 h 66"/>
                <a:gd name="T6" fmla="*/ 0 w 1722"/>
                <a:gd name="T7" fmla="*/ 42 h 66"/>
                <a:gd name="T8" fmla="*/ 1710 w 1722"/>
                <a:gd name="T9" fmla="*/ 60 h 66"/>
                <a:gd name="T10" fmla="*/ 1710 w 1722"/>
                <a:gd name="T11" fmla="*/ 6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03" name="Freeform 7">
              <a:extLst>
                <a:ext uri="{FF2B5EF4-FFF2-40B4-BE49-F238E27FC236}">
                  <a16:creationId xmlns:a16="http://schemas.microsoft.com/office/drawing/2014/main" xmlns="" id="{622FC9B1-DE17-5349-8987-A78D533C82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xmlns="" id="{6EE6ECC0-C556-9F23-27C2-54C8F43FB0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9 w 975"/>
                <a:gd name="T1" fmla="*/ 48 h 101"/>
                <a:gd name="T2" fmla="*/ 96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9 w 975"/>
                <a:gd name="T9" fmla="*/ 48 h 101"/>
                <a:gd name="T10" fmla="*/ 96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xmlns="" id="{67058DA0-D12D-5B9C-730C-7EAC3801CA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9 w 2141"/>
                <a:gd name="T7" fmla="*/ 0 h 198"/>
                <a:gd name="T8" fmla="*/ 21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06" name="Freeform 10">
              <a:extLst>
                <a:ext uri="{FF2B5EF4-FFF2-40B4-BE49-F238E27FC236}">
                  <a16:creationId xmlns:a16="http://schemas.microsoft.com/office/drawing/2014/main" xmlns="" id="{EC0D02BB-05B0-1747-8EFA-3D506CC1EA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xmlns="" id="{37CA65F2-8999-992E-F6CB-5C54D63C55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4 w 2517"/>
                <a:gd name="T1" fmla="*/ 276 h 276"/>
                <a:gd name="T2" fmla="*/ 2499 w 2517"/>
                <a:gd name="T3" fmla="*/ 204 h 276"/>
                <a:gd name="T4" fmla="*/ 2242 w 2517"/>
                <a:gd name="T5" fmla="*/ 0 h 276"/>
                <a:gd name="T6" fmla="*/ 0 w 2517"/>
                <a:gd name="T7" fmla="*/ 276 h 276"/>
                <a:gd name="T8" fmla="*/ 2164 w 2517"/>
                <a:gd name="T9" fmla="*/ 276 h 276"/>
                <a:gd name="T10" fmla="*/ 216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08" name="Freeform 12">
              <a:extLst>
                <a:ext uri="{FF2B5EF4-FFF2-40B4-BE49-F238E27FC236}">
                  <a16:creationId xmlns:a16="http://schemas.microsoft.com/office/drawing/2014/main" xmlns="" id="{296F0EDF-04DB-534E-8CFD-C28390B519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xmlns="" id="{48B2167E-B39F-61CF-DF94-ECFB898D89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3 w 729"/>
                <a:gd name="T7" fmla="*/ 240 h 240"/>
                <a:gd name="T8" fmla="*/ 72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10" name="Freeform 14">
              <a:extLst>
                <a:ext uri="{FF2B5EF4-FFF2-40B4-BE49-F238E27FC236}">
                  <a16:creationId xmlns:a16="http://schemas.microsoft.com/office/drawing/2014/main" xmlns="" id="{4DE986C4-F74A-E447-8EA2-652232A26E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xmlns="" id="{85EA2D55-FE8D-9522-CF0A-FB819C8268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3 w 729"/>
                <a:gd name="T1" fmla="*/ 318 h 318"/>
                <a:gd name="T2" fmla="*/ 72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3 w 729"/>
                <a:gd name="T9" fmla="*/ 318 h 318"/>
                <a:gd name="T10" fmla="*/ 72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12" name="Freeform 16">
              <a:extLst>
                <a:ext uri="{FF2B5EF4-FFF2-40B4-BE49-F238E27FC236}">
                  <a16:creationId xmlns:a16="http://schemas.microsoft.com/office/drawing/2014/main" xmlns="" id="{840F4B9C-EAC9-DD4F-8134-8B993D3971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13" name="Freeform 17">
              <a:extLst>
                <a:ext uri="{FF2B5EF4-FFF2-40B4-BE49-F238E27FC236}">
                  <a16:creationId xmlns:a16="http://schemas.microsoft.com/office/drawing/2014/main" xmlns="" id="{2ABB0C54-F7CD-B942-9C86-FEE8EC9843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14" name="Freeform 18">
              <a:extLst>
                <a:ext uri="{FF2B5EF4-FFF2-40B4-BE49-F238E27FC236}">
                  <a16:creationId xmlns:a16="http://schemas.microsoft.com/office/drawing/2014/main" xmlns="" id="{277904F7-44DF-7645-B3C6-E670E59262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xmlns="" id="{672352EA-80BF-17DA-D1B5-31F69503A7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xmlns="" id="{95483CD1-9BF2-4740-ABB7-3455A48C45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xmlns="" id="{A7906DD8-51A6-BD51-6D10-7ECEAAAC2B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18" name="Freeform 22">
              <a:extLst>
                <a:ext uri="{FF2B5EF4-FFF2-40B4-BE49-F238E27FC236}">
                  <a16:creationId xmlns:a16="http://schemas.microsoft.com/office/drawing/2014/main" xmlns="" id="{F54DA6DB-42FE-674F-B755-CECE7CEDD2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19" name="Freeform 23">
              <a:extLst>
                <a:ext uri="{FF2B5EF4-FFF2-40B4-BE49-F238E27FC236}">
                  <a16:creationId xmlns:a16="http://schemas.microsoft.com/office/drawing/2014/main" xmlns="" id="{37EC3F37-B169-AC40-9B8D-5D0D2DFCEF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20" name="Freeform 24">
              <a:extLst>
                <a:ext uri="{FF2B5EF4-FFF2-40B4-BE49-F238E27FC236}">
                  <a16:creationId xmlns:a16="http://schemas.microsoft.com/office/drawing/2014/main" xmlns="" id="{2FA153D4-FBDA-6B43-9848-3BFE8BC9C8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xmlns="" id="{56184449-C7B0-4014-CE38-EE3303D052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22" name="Freeform 26">
              <a:extLst>
                <a:ext uri="{FF2B5EF4-FFF2-40B4-BE49-F238E27FC236}">
                  <a16:creationId xmlns:a16="http://schemas.microsoft.com/office/drawing/2014/main" xmlns="" id="{6751EB7D-0A17-824C-900A-3B06BAEBE0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23" name="Freeform 27">
              <a:extLst>
                <a:ext uri="{FF2B5EF4-FFF2-40B4-BE49-F238E27FC236}">
                  <a16:creationId xmlns:a16="http://schemas.microsoft.com/office/drawing/2014/main" xmlns="" id="{ECE3C1A9-7637-4944-BD53-35089D72CA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xmlns="" id="{EDCCC1F3-67C4-F1FB-4650-AFB4466867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25" name="Freeform 29">
              <a:extLst>
                <a:ext uri="{FF2B5EF4-FFF2-40B4-BE49-F238E27FC236}">
                  <a16:creationId xmlns:a16="http://schemas.microsoft.com/office/drawing/2014/main" xmlns="" id="{5661B688-3AC0-6F4E-B2DF-2D04553817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xmlns="" id="{7D928410-616C-4D04-A753-13DA2ED561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27" name="Freeform 31">
              <a:extLst>
                <a:ext uri="{FF2B5EF4-FFF2-40B4-BE49-F238E27FC236}">
                  <a16:creationId xmlns:a16="http://schemas.microsoft.com/office/drawing/2014/main" xmlns="" id="{ED0D7065-3402-324A-BCC7-980DFDF9E7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28" name="Freeform 32">
              <a:extLst>
                <a:ext uri="{FF2B5EF4-FFF2-40B4-BE49-F238E27FC236}">
                  <a16:creationId xmlns:a16="http://schemas.microsoft.com/office/drawing/2014/main" xmlns="" id="{EB8BE999-92AE-4545-9C70-9B210473DD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29" name="Freeform 33">
              <a:extLst>
                <a:ext uri="{FF2B5EF4-FFF2-40B4-BE49-F238E27FC236}">
                  <a16:creationId xmlns:a16="http://schemas.microsoft.com/office/drawing/2014/main" xmlns="" id="{E2174CF3-F2C2-B748-91A5-B22167787F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30" name="Freeform 34">
              <a:extLst>
                <a:ext uri="{FF2B5EF4-FFF2-40B4-BE49-F238E27FC236}">
                  <a16:creationId xmlns:a16="http://schemas.microsoft.com/office/drawing/2014/main" xmlns="" id="{38D01304-F62D-8840-B358-44B92978C8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31" name="Freeform 35">
              <a:extLst>
                <a:ext uri="{FF2B5EF4-FFF2-40B4-BE49-F238E27FC236}">
                  <a16:creationId xmlns:a16="http://schemas.microsoft.com/office/drawing/2014/main" xmlns="" id="{E3A2BBBC-ABF8-DA42-AE3A-7D79B5E0CA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32" name="Freeform 36">
              <a:extLst>
                <a:ext uri="{FF2B5EF4-FFF2-40B4-BE49-F238E27FC236}">
                  <a16:creationId xmlns:a16="http://schemas.microsoft.com/office/drawing/2014/main" xmlns="" id="{AB012791-DFE7-5040-BB97-349A6B2200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33" name="Freeform 37">
              <a:extLst>
                <a:ext uri="{FF2B5EF4-FFF2-40B4-BE49-F238E27FC236}">
                  <a16:creationId xmlns:a16="http://schemas.microsoft.com/office/drawing/2014/main" xmlns="" id="{F8A92117-17BB-4745-ADA9-76ACC6B6F8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134" name="Freeform 38">
              <a:extLst>
                <a:ext uri="{FF2B5EF4-FFF2-40B4-BE49-F238E27FC236}">
                  <a16:creationId xmlns:a16="http://schemas.microsoft.com/office/drawing/2014/main" xmlns="" id="{A5CCB21E-79EA-5B46-B940-D62BDB9C0B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xmlns="" id="{3386870D-7CC8-6FF3-7232-E89C56F2AD3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>
                <a:extLst>
                  <a:ext uri="{FF2B5EF4-FFF2-40B4-BE49-F238E27FC236}">
                    <a16:creationId xmlns:a16="http://schemas.microsoft.com/office/drawing/2014/main" xmlns="" id="{ABE8C97B-9750-1846-9096-347076E24E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137" name="Freeform 41">
                <a:extLst>
                  <a:ext uri="{FF2B5EF4-FFF2-40B4-BE49-F238E27FC236}">
                    <a16:creationId xmlns:a16="http://schemas.microsoft.com/office/drawing/2014/main" xmlns="" id="{16608B0E-1AFD-C94B-BDAF-C5F8B522906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4138" name="Rectangle 42">
            <a:extLst>
              <a:ext uri="{FF2B5EF4-FFF2-40B4-BE49-F238E27FC236}">
                <a16:creationId xmlns:a16="http://schemas.microsoft.com/office/drawing/2014/main" xmlns="" id="{2C7DEBA6-3CBA-9046-B6AB-C56016A05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139" name="Rectangle 43">
            <a:extLst>
              <a:ext uri="{FF2B5EF4-FFF2-40B4-BE49-F238E27FC236}">
                <a16:creationId xmlns:a16="http://schemas.microsoft.com/office/drawing/2014/main" xmlns="" id="{72631446-DF36-0C4D-A97A-C0C89B39D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40" name="Rectangle 44">
            <a:extLst>
              <a:ext uri="{FF2B5EF4-FFF2-40B4-BE49-F238E27FC236}">
                <a16:creationId xmlns:a16="http://schemas.microsoft.com/office/drawing/2014/main" xmlns="" id="{1886C618-B787-B249-B101-B9C08DAFBC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41" name="Rectangle 45">
            <a:extLst>
              <a:ext uri="{FF2B5EF4-FFF2-40B4-BE49-F238E27FC236}">
                <a16:creationId xmlns:a16="http://schemas.microsoft.com/office/drawing/2014/main" xmlns="" id="{70C81953-9212-2C44-9382-1545E23E8B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42" name="Rectangle 46">
            <a:extLst>
              <a:ext uri="{FF2B5EF4-FFF2-40B4-BE49-F238E27FC236}">
                <a16:creationId xmlns:a16="http://schemas.microsoft.com/office/drawing/2014/main" xmlns="" id="{E921C19C-B7E4-CD49-AA32-A8F014D0B5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6308C46-2B8D-4349-8278-90A3909E774C}" type="slidenum">
              <a:rPr lang="en-GB" altLang="en-US"/>
              <a:pPr/>
              <a:t>‹N›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colucci.e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5D93121C-51DF-B44B-B542-B4C6A2C85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14FA7C-79FF-4641-8F12-6C8B79374588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200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5CF442BC-D4F4-A744-B441-C98CB8AA3B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sz="4000" dirty="0"/>
              <a:t>The Evolution of Sport at EU </a:t>
            </a:r>
            <a:r>
              <a:rPr lang="fr-BE" sz="4000" dirty="0" err="1"/>
              <a:t>level</a:t>
            </a:r>
            <a:r>
              <a:rPr lang="fr-BE" sz="4000" dirty="0"/>
              <a:t/>
            </a:r>
            <a:br>
              <a:rPr lang="fr-BE" sz="4000" dirty="0"/>
            </a:br>
            <a:r>
              <a:rPr lang="fr-BE" sz="4000" dirty="0"/>
              <a:t>In the name of autonomy and specificity of sport</a:t>
            </a:r>
            <a:endParaRPr lang="en-GB" sz="40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D0EEF23A-4E43-A34F-8176-EAA0C7D9A4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BE" altLang="en-US" sz="2400" b="1" dirty="0"/>
              <a:t>MICHELE COLUCCI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BE" altLang="en-US" sz="2400" dirty="0"/>
              <a:t>www.colucci.eu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BE" altLang="en-US" sz="2400" dirty="0"/>
              <a:t>E-mail: </a:t>
            </a:r>
            <a:r>
              <a:rPr lang="nl-BE" altLang="en-US" sz="2400" dirty="0">
                <a:hlinkClick r:id="rId6"/>
              </a:rPr>
              <a:t>info@colucci.eu</a:t>
            </a:r>
            <a:endParaRPr lang="nl-BE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000" dirty="0"/>
              <a:t>MASTER  IN SPORTS MANAGEMENT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000" dirty="0" err="1"/>
              <a:t>Unimore</a:t>
            </a:r>
            <a:r>
              <a:rPr lang="it-IT" altLang="en-US" sz="2000" dirty="0"/>
              <a:t> – University of San Marino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000" dirty="0"/>
              <a:t>12 </a:t>
            </a:r>
            <a:r>
              <a:rPr lang="it-IT" altLang="en-US" sz="2000" dirty="0" err="1" smtClean="0"/>
              <a:t>July</a:t>
            </a:r>
            <a:r>
              <a:rPr lang="it-IT" altLang="en-US" sz="2000" dirty="0" smtClean="0"/>
              <a:t> </a:t>
            </a:r>
            <a:r>
              <a:rPr lang="it-IT" altLang="en-US" sz="2000" dirty="0"/>
              <a:t>2023</a:t>
            </a:r>
            <a:endParaRPr lang="en-GB" alt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BE" alt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07ECEA-230D-4142-93D2-DB1499E5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B74F6348-05D4-3A40-AA85-3B1012C1D54B}" type="slidenum">
              <a:rPr lang="nl-NL" altLang="en-US" sz="1200"/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nl-NL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97DC152D-B4ED-1C4D-815B-3F998B78B9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sz="4000"/>
              <a:t>ABUSE OF DOMINANT POSITION</a:t>
            </a:r>
            <a:endParaRPr lang="nl-NL" sz="400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xmlns="" id="{1BBC6054-66F3-7C4D-890E-9E576F8E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Blip>
                <a:blip r:embed="rId2"/>
              </a:buBlip>
              <a:defRPr/>
            </a:pPr>
            <a:r>
              <a:rPr lang="nl-BE" dirty="0"/>
              <a:t>ART. 102 TFEU: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nl-NL" dirty="0">
                <a:solidFill>
                  <a:srgbClr val="FF0000"/>
                </a:solidFill>
                <a:effectLst/>
              </a:rPr>
              <a:t>No </a:t>
            </a:r>
            <a:r>
              <a:rPr lang="nl-NL" dirty="0" err="1">
                <a:solidFill>
                  <a:srgbClr val="FF0000"/>
                </a:solidFill>
                <a:effectLst/>
              </a:rPr>
              <a:t>to</a:t>
            </a:r>
            <a:r>
              <a:rPr lang="nl-NL" dirty="0">
                <a:solidFill>
                  <a:srgbClr val="FF0000"/>
                </a:solidFill>
                <a:effectLst/>
              </a:rPr>
              <a:t> </a:t>
            </a:r>
            <a:r>
              <a:rPr lang="nl-NL" dirty="0" err="1">
                <a:solidFill>
                  <a:srgbClr val="FF0000"/>
                </a:solidFill>
                <a:effectLst/>
              </a:rPr>
              <a:t>any</a:t>
            </a:r>
            <a:r>
              <a:rPr lang="nl-NL" dirty="0">
                <a:solidFill>
                  <a:srgbClr val="FF0000"/>
                </a:solidFill>
                <a:effectLst/>
              </a:rPr>
              <a:t> </a:t>
            </a:r>
            <a:r>
              <a:rPr lang="nl-NL" dirty="0" err="1">
                <a:solidFill>
                  <a:srgbClr val="FF0000"/>
                </a:solidFill>
                <a:effectLst/>
              </a:rPr>
              <a:t>abuse</a:t>
            </a:r>
            <a:r>
              <a:rPr lang="nl-NL" dirty="0">
                <a:solidFill>
                  <a:srgbClr val="FF0000"/>
                </a:solidFill>
                <a:effectLst/>
              </a:rPr>
              <a:t> of dominant </a:t>
            </a:r>
            <a:r>
              <a:rPr lang="nl-NL" dirty="0" err="1">
                <a:solidFill>
                  <a:srgbClr val="FF0000"/>
                </a:solidFill>
                <a:effectLst/>
              </a:rPr>
              <a:t>position</a:t>
            </a:r>
            <a:r>
              <a:rPr lang="nl-NL" dirty="0" err="1">
                <a:effectLst/>
              </a:rPr>
              <a:t>by</a:t>
            </a:r>
            <a:r>
              <a:rPr lang="nl-NL" dirty="0">
                <a:effectLst/>
              </a:rPr>
              <a:t> </a:t>
            </a:r>
            <a:r>
              <a:rPr lang="nl-NL" dirty="0" err="1">
                <a:solidFill>
                  <a:srgbClr val="FF0000"/>
                </a:solidFill>
                <a:effectLst/>
              </a:rPr>
              <a:t>one</a:t>
            </a:r>
            <a:r>
              <a:rPr lang="nl-NL" dirty="0">
                <a:solidFill>
                  <a:srgbClr val="FF0000"/>
                </a:solidFill>
                <a:effectLst/>
              </a:rPr>
              <a:t> or more </a:t>
            </a:r>
            <a:r>
              <a:rPr lang="nl-NL" dirty="0" err="1">
                <a:solidFill>
                  <a:srgbClr val="FF0000"/>
                </a:solidFill>
                <a:effectLst/>
              </a:rPr>
              <a:t>undertakings</a:t>
            </a:r>
            <a:r>
              <a:rPr lang="nl-NL" dirty="0">
                <a:effectLst/>
              </a:rPr>
              <a:t>.</a:t>
            </a:r>
          </a:p>
          <a:p>
            <a:pPr eaLnBrk="1" hangingPunct="1">
              <a:buFont typeface="Wingdings" charset="0"/>
              <a:buNone/>
              <a:defRPr/>
            </a:pPr>
            <a:endParaRPr lang="nl-NL" dirty="0"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dirty="0"/>
          </a:p>
        </p:txBody>
      </p:sp>
      <p:pic>
        <p:nvPicPr>
          <p:cNvPr id="28676" name="Picture 1">
            <a:extLst>
              <a:ext uri="{FF2B5EF4-FFF2-40B4-BE49-F238E27FC236}">
                <a16:creationId xmlns:a16="http://schemas.microsoft.com/office/drawing/2014/main" xmlns="" id="{2EB0825B-0759-60CA-4AE8-51ACB7EC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9144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xmlns="" id="{CA52757F-5A99-264D-9288-D085A8085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sz="4000" dirty="0"/>
              <a:t>The first case law of the ECJ</a:t>
            </a:r>
            <a:endParaRPr lang="nl-NL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5C3752-E167-294D-8544-166BC771D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2375"/>
            <a:ext cx="4040188" cy="3633788"/>
          </a:xfrm>
        </p:spPr>
        <p:txBody>
          <a:bodyPr/>
          <a:lstStyle/>
          <a:p>
            <a:pPr>
              <a:defRPr/>
            </a:pPr>
            <a:r>
              <a:rPr lang="nl-BE" altLang="en-US" sz="1800" dirty="0"/>
              <a:t>Walrave – Koch v. UCI case </a:t>
            </a:r>
          </a:p>
          <a:p>
            <a:pPr>
              <a:defRPr/>
            </a:pPr>
            <a:r>
              <a:rPr lang="nl-BE" altLang="en-US" sz="1400" dirty="0">
                <a:solidFill>
                  <a:srgbClr val="FF0000"/>
                </a:solidFill>
              </a:rPr>
              <a:t>C-36/74  12 December 1974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1614A07-518A-C040-870D-A03CA7D18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65400"/>
            <a:ext cx="4041775" cy="356076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1400" i="1" dirty="0">
                <a:effectLst/>
              </a:rPr>
              <a:t>Ban on discrimination based on nationality: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i="1" dirty="0">
              <a:effectLst/>
            </a:endParaRPr>
          </a:p>
          <a:p>
            <a:pPr>
              <a:buFontTx/>
              <a:buChar char="-"/>
              <a:defRPr/>
            </a:pPr>
            <a:r>
              <a:rPr lang="en-US" sz="1600" i="1" u="sng" dirty="0">
                <a:effectLst/>
              </a:rPr>
              <a:t>Applies also to Sports Federations </a:t>
            </a:r>
            <a:r>
              <a:rPr lang="en-US" sz="1600" i="1" dirty="0">
                <a:solidFill>
                  <a:srgbClr val="FF0000"/>
                </a:solidFill>
                <a:effectLst/>
              </a:rPr>
              <a:t>but </a:t>
            </a:r>
          </a:p>
          <a:p>
            <a:pPr>
              <a:buFontTx/>
              <a:buChar char="-"/>
              <a:defRPr/>
            </a:pPr>
            <a:r>
              <a:rPr lang="en-US" sz="1600" i="1" u="sng" dirty="0">
                <a:effectLst/>
              </a:rPr>
              <a:t>Does not affect the composition of sports teams, </a:t>
            </a:r>
            <a:r>
              <a:rPr lang="en-US" sz="1600" i="1" dirty="0">
                <a:effectLst/>
              </a:rPr>
              <a:t>in particular </a:t>
            </a:r>
          </a:p>
          <a:p>
            <a:pPr>
              <a:buFontTx/>
              <a:buChar char="-"/>
              <a:defRPr/>
            </a:pPr>
            <a:r>
              <a:rPr lang="en-US" sz="1600" i="1" u="sng" dirty="0">
                <a:effectLst/>
              </a:rPr>
              <a:t>Does not affect the composition of sports national teams</a:t>
            </a:r>
            <a:r>
              <a:rPr lang="en-US" sz="1600" i="1" dirty="0">
                <a:effectLst/>
              </a:rPr>
              <a:t>, the formation of which is a question of purely </a:t>
            </a:r>
            <a:r>
              <a:rPr lang="en-US" sz="1600" i="1" dirty="0">
                <a:solidFill>
                  <a:srgbClr val="FF0000"/>
                </a:solidFill>
                <a:effectLst/>
              </a:rPr>
              <a:t>sporting interest</a:t>
            </a:r>
            <a:r>
              <a:rPr lang="en-US" sz="1600" i="1" dirty="0">
                <a:effectLst/>
              </a:rPr>
              <a:t> and as such has nothing to do with economic activity. </a:t>
            </a: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82E92E-15B7-5F41-AC1D-6E6758CF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E24464C-04FF-674A-8D6B-37ED358D42D8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GB" altLang="en-US" sz="1200"/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xmlns="" id="{E32F82BD-8D92-1473-3C0B-08E2CDA0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168650"/>
            <a:ext cx="35290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3CF0987-82FF-574E-A3D1-CC3B64202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8229600" cy="906462"/>
          </a:xfrm>
        </p:spPr>
        <p:txBody>
          <a:bodyPr/>
          <a:lstStyle/>
          <a:p>
            <a:pPr algn="ctr">
              <a:defRPr/>
            </a:pPr>
            <a:r>
              <a:rPr lang="nl-BE" altLang="en-US" sz="2000" dirty="0"/>
              <a:t>“</a:t>
            </a:r>
            <a:r>
              <a:rPr lang="nl-BE" altLang="it-IT" sz="2000" u="sng" dirty="0"/>
              <a:t>S</a:t>
            </a:r>
            <a:r>
              <a:rPr lang="nl-NL" altLang="it-IT" sz="2000" u="sng" dirty="0"/>
              <a:t>port is subject </a:t>
            </a:r>
            <a:r>
              <a:rPr lang="nl-NL" altLang="it-IT" sz="2000" u="sng" dirty="0" err="1"/>
              <a:t>to</a:t>
            </a:r>
            <a:r>
              <a:rPr lang="nl-NL" altLang="it-IT" sz="2000" u="sng" dirty="0"/>
              <a:t> Community </a:t>
            </a:r>
            <a:r>
              <a:rPr lang="nl-NL" altLang="it-IT" sz="2000" u="sng" dirty="0" err="1"/>
              <a:t>law</a:t>
            </a:r>
            <a:r>
              <a:rPr lang="nl-NL" altLang="it-IT" sz="2000" u="sng" dirty="0"/>
              <a:t> in </a:t>
            </a:r>
            <a:r>
              <a:rPr lang="nl-NL" altLang="it-IT" sz="2000" u="sng" dirty="0" err="1"/>
              <a:t>so</a:t>
            </a:r>
            <a:r>
              <a:rPr lang="nl-NL" altLang="it-IT" sz="2000" u="sng" dirty="0"/>
              <a:t> far as </a:t>
            </a:r>
            <a:r>
              <a:rPr lang="nl-NL" altLang="it-IT" sz="2000" u="sng" dirty="0" err="1"/>
              <a:t>it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constitutes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an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economic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activity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within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the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meaning</a:t>
            </a:r>
            <a:r>
              <a:rPr lang="nl-NL" altLang="it-IT" sz="2000" u="sng" dirty="0"/>
              <a:t> of </a:t>
            </a:r>
            <a:r>
              <a:rPr lang="nl-NL" altLang="it-IT" sz="2000" u="sng" dirty="0" err="1"/>
              <a:t>Article</a:t>
            </a:r>
            <a:r>
              <a:rPr lang="nl-NL" altLang="it-IT" sz="2000" u="sng" dirty="0"/>
              <a:t> 2 of </a:t>
            </a:r>
            <a:r>
              <a:rPr lang="nl-NL" altLang="it-IT" sz="2000" u="sng" dirty="0" err="1"/>
              <a:t>the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Treaty</a:t>
            </a:r>
            <a:r>
              <a:rPr lang="nl-NL" altLang="en-US" sz="2000" dirty="0"/>
              <a:t>”</a:t>
            </a:r>
            <a:r>
              <a:rPr lang="nl-NL" altLang="it-IT" sz="2000" dirty="0"/>
              <a:t> </a:t>
            </a:r>
            <a:r>
              <a:rPr lang="nl-BE" altLang="it-IT" sz="20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xmlns="" id="{CA52757F-5A99-264D-9288-D085A8085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sz="4000" dirty="0"/>
              <a:t>The first case law of the ECJ</a:t>
            </a:r>
            <a:endParaRPr lang="nl-NL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5C3752-E167-294D-8544-166BC771D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2375"/>
            <a:ext cx="4040188" cy="3633788"/>
          </a:xfrm>
        </p:spPr>
        <p:txBody>
          <a:bodyPr/>
          <a:lstStyle/>
          <a:p>
            <a:pPr>
              <a:defRPr/>
            </a:pPr>
            <a:r>
              <a:rPr lang="en-US" sz="2000" i="1" dirty="0">
                <a:effectLst/>
              </a:rPr>
              <a:t>Footballers are workers</a:t>
            </a:r>
          </a:p>
          <a:p>
            <a:pPr>
              <a:defRPr/>
            </a:pPr>
            <a:r>
              <a:rPr lang="en-US" sz="2000" i="1" dirty="0">
                <a:effectLst/>
              </a:rPr>
              <a:t>No discrimination on the basis of the nationality </a:t>
            </a:r>
          </a:p>
          <a:p>
            <a:pPr>
              <a:defRPr/>
            </a:pPr>
            <a:r>
              <a:rPr lang="en-US" sz="2000" i="1" dirty="0">
                <a:effectLst/>
              </a:rPr>
              <a:t>Unless non economic reasons and sporting interest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1614A07-518A-C040-870D-A03CA7D18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65400"/>
            <a:ext cx="4041775" cy="3560763"/>
          </a:xfrm>
        </p:spPr>
        <p:txBody>
          <a:bodyPr/>
          <a:lstStyle/>
          <a:p>
            <a:pPr>
              <a:defRPr/>
            </a:pPr>
            <a:r>
              <a:rPr lang="nl-BE" altLang="en-US" sz="1800" dirty="0"/>
              <a:t>Donà v. Montero case </a:t>
            </a:r>
            <a:r>
              <a:rPr lang="nl-BE" altLang="en-US" sz="1800" dirty="0">
                <a:solidFill>
                  <a:srgbClr val="FF0000"/>
                </a:solidFill>
              </a:rPr>
              <a:t>C- 13/76</a:t>
            </a:r>
          </a:p>
          <a:p>
            <a:pPr>
              <a:defRPr/>
            </a:pPr>
            <a:r>
              <a:rPr lang="nl-BE" altLang="en-US" sz="1800" dirty="0">
                <a:solidFill>
                  <a:srgbClr val="FF0000"/>
                </a:solidFill>
              </a:rPr>
              <a:t>C-36/74  14 July 1976</a:t>
            </a:r>
          </a:p>
          <a:p>
            <a:pPr>
              <a:defRPr/>
            </a:pPr>
            <a:endParaRPr lang="nl-BE" altLang="en-US" sz="1800" dirty="0">
              <a:solidFill>
                <a:srgbClr val="FF0000"/>
              </a:solidFill>
            </a:endParaRPr>
          </a:p>
          <a:p>
            <a:pPr>
              <a:defRPr/>
            </a:pPr>
            <a:endParaRPr lang="nl-NL" altLang="en-US" sz="1800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82E92E-15B7-5F41-AC1D-6E6758CF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667E84-9450-264C-9A7D-009BA7492A63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GB" altLang="en-US" sz="1200"/>
          </a:p>
        </p:txBody>
      </p:sp>
      <p:pic>
        <p:nvPicPr>
          <p:cNvPr id="31749" name="Picture 1">
            <a:extLst>
              <a:ext uri="{FF2B5EF4-FFF2-40B4-BE49-F238E27FC236}">
                <a16:creationId xmlns:a16="http://schemas.microsoft.com/office/drawing/2014/main" xmlns="" id="{6CB91DB0-E1CB-ABFA-2767-4A6ECD37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19463"/>
            <a:ext cx="20002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3CF0987-82FF-574E-A3D1-CC3B64202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8229600" cy="906462"/>
          </a:xfrm>
        </p:spPr>
        <p:txBody>
          <a:bodyPr/>
          <a:lstStyle/>
          <a:p>
            <a:pPr algn="ctr">
              <a:defRPr/>
            </a:pPr>
            <a:r>
              <a:rPr lang="nl-BE" altLang="en-US" sz="2000" dirty="0"/>
              <a:t>“</a:t>
            </a:r>
            <a:r>
              <a:rPr lang="nl-BE" altLang="it-IT" sz="2000" u="sng" dirty="0"/>
              <a:t>S</a:t>
            </a:r>
            <a:r>
              <a:rPr lang="nl-NL" altLang="it-IT" sz="2000" u="sng" dirty="0"/>
              <a:t>port is subject </a:t>
            </a:r>
            <a:r>
              <a:rPr lang="nl-NL" altLang="it-IT" sz="2000" u="sng" dirty="0" err="1"/>
              <a:t>to</a:t>
            </a:r>
            <a:r>
              <a:rPr lang="nl-NL" altLang="it-IT" sz="2000" u="sng" dirty="0"/>
              <a:t> Community </a:t>
            </a:r>
            <a:r>
              <a:rPr lang="nl-NL" altLang="it-IT" sz="2000" u="sng" dirty="0" err="1"/>
              <a:t>law</a:t>
            </a:r>
            <a:r>
              <a:rPr lang="nl-NL" altLang="it-IT" sz="2000" u="sng" dirty="0"/>
              <a:t> in </a:t>
            </a:r>
            <a:r>
              <a:rPr lang="nl-NL" altLang="it-IT" sz="2000" u="sng" dirty="0" err="1"/>
              <a:t>so</a:t>
            </a:r>
            <a:r>
              <a:rPr lang="nl-NL" altLang="it-IT" sz="2000" u="sng" dirty="0"/>
              <a:t> far as </a:t>
            </a:r>
            <a:r>
              <a:rPr lang="nl-NL" altLang="it-IT" sz="2000" u="sng" dirty="0" err="1"/>
              <a:t>it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constitutes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an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economic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activity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within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the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meaning</a:t>
            </a:r>
            <a:r>
              <a:rPr lang="nl-NL" altLang="it-IT" sz="2000" u="sng" dirty="0"/>
              <a:t> of </a:t>
            </a:r>
            <a:r>
              <a:rPr lang="nl-NL" altLang="it-IT" sz="2000" u="sng" dirty="0" err="1"/>
              <a:t>Article</a:t>
            </a:r>
            <a:r>
              <a:rPr lang="nl-NL" altLang="it-IT" sz="2000" u="sng" dirty="0"/>
              <a:t> 2 of </a:t>
            </a:r>
            <a:r>
              <a:rPr lang="nl-NL" altLang="it-IT" sz="2000" u="sng" dirty="0" err="1"/>
              <a:t>the</a:t>
            </a:r>
            <a:r>
              <a:rPr lang="nl-NL" altLang="it-IT" sz="2000" u="sng" dirty="0"/>
              <a:t> </a:t>
            </a:r>
            <a:r>
              <a:rPr lang="nl-NL" altLang="it-IT" sz="2000" u="sng" dirty="0" err="1"/>
              <a:t>Treaty</a:t>
            </a:r>
            <a:r>
              <a:rPr lang="nl-NL" altLang="en-US" sz="2000" dirty="0"/>
              <a:t>”</a:t>
            </a:r>
            <a:r>
              <a:rPr lang="nl-NL" altLang="it-IT" sz="2000" dirty="0"/>
              <a:t> </a:t>
            </a:r>
            <a:r>
              <a:rPr lang="nl-BE" altLang="it-IT" sz="2000"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Bosman v. URSBFA - UEFA -  FIFA</a:t>
            </a:r>
            <a:br>
              <a:rPr lang="en-US" dirty="0"/>
            </a:br>
            <a:r>
              <a:rPr lang="en-US" b="1" i="1" dirty="0">
                <a:solidFill>
                  <a:srgbClr val="FF0000"/>
                </a:solidFill>
              </a:rPr>
              <a:t>DAVID v. GOLIATH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xmlns="" id="{83C2FFC4-29A4-9411-DD29-5A0409C89E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2060575"/>
            <a:ext cx="5832475" cy="39608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8077F7-3B88-C44F-85D7-C1C5C07B3F4A}" type="slidenum">
              <a:rPr lang="en-GB" altLang="en-US"/>
              <a:pPr/>
              <a:t>13</a:t>
            </a:fld>
            <a:endParaRPr lang="en-GB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UEFA –URSBFA v. Bosman </a:t>
            </a:r>
            <a:br>
              <a:rPr lang="en-US" sz="3200" dirty="0"/>
            </a:br>
            <a:r>
              <a:rPr lang="en-US" sz="3200" dirty="0"/>
              <a:t>C-415/93 </a:t>
            </a:r>
            <a:br>
              <a:rPr lang="en-US" sz="3200" dirty="0"/>
            </a:br>
            <a:r>
              <a:rPr lang="en-US" sz="3200" dirty="0"/>
              <a:t>(Judgement of 15 December 1995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FA6A9-64B8-7141-B3A4-95508A16C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54450"/>
          </a:xfrm>
        </p:spPr>
        <p:txBody>
          <a:bodyPr/>
          <a:lstStyle/>
          <a:p>
            <a:pPr>
              <a:defRPr/>
            </a:pPr>
            <a:r>
              <a:rPr lang="en-US" dirty="0"/>
              <a:t>Belgian Player  of RC Liège (Belgian Club)</a:t>
            </a:r>
          </a:p>
          <a:p>
            <a:pPr>
              <a:defRPr/>
            </a:pPr>
            <a:r>
              <a:rPr lang="en-US" dirty="0"/>
              <a:t>Salary (60000 BEF = </a:t>
            </a:r>
            <a:r>
              <a:rPr lang="en-US" b="1" dirty="0">
                <a:solidFill>
                  <a:srgbClr val="FF0000"/>
                </a:solidFill>
              </a:rPr>
              <a:t>1500 euros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End of contract</a:t>
            </a:r>
          </a:p>
          <a:p>
            <a:pPr>
              <a:defRPr/>
            </a:pPr>
            <a:r>
              <a:rPr lang="en-US" dirty="0"/>
              <a:t>FC Dunkerque (French Club)</a:t>
            </a:r>
          </a:p>
          <a:p>
            <a:pPr>
              <a:defRPr/>
            </a:pPr>
            <a:r>
              <a:rPr lang="en-US" dirty="0"/>
              <a:t>Transfer fee…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235D63-13DF-124E-80BF-2628594A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D81A29-6644-5F48-AB17-170BB4B2028E}" type="slidenum">
              <a:rPr lang="en-GB" altLang="en-US"/>
              <a:pPr/>
              <a:t>14</a:t>
            </a:fld>
            <a:endParaRPr lang="en-GB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Transfer Fee</a:t>
            </a:r>
            <a:br>
              <a:rPr lang="en-US" sz="3600" dirty="0"/>
            </a:br>
            <a:r>
              <a:rPr lang="en-US" sz="3600" dirty="0"/>
              <a:t>(11.570.000 BEF = </a:t>
            </a:r>
            <a:r>
              <a:rPr lang="en-US" sz="3600" b="1" dirty="0">
                <a:solidFill>
                  <a:srgbClr val="FF0000"/>
                </a:solidFill>
              </a:rPr>
              <a:t>200.000 euros</a:t>
            </a:r>
            <a:r>
              <a:rPr lang="en-US" sz="3600" dirty="0"/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BF5928D-C29D-F041-A911-118CBCADA91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WHY 200.000 euros ?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How was it calculated?</a:t>
            </a:r>
          </a:p>
        </p:txBody>
      </p:sp>
      <p:pic>
        <p:nvPicPr>
          <p:cNvPr id="35843" name="Content Placeholder 4">
            <a:extLst>
              <a:ext uri="{FF2B5EF4-FFF2-40B4-BE49-F238E27FC236}">
                <a16:creationId xmlns:a16="http://schemas.microsoft.com/office/drawing/2014/main" xmlns="" id="{64A3E0A1-1524-8283-F5E2-15C0E8AA21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0" y="1600200"/>
            <a:ext cx="3556000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6ADA09-A80A-E249-B446-C303C3AF275C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863A65-6AA1-D54B-AE91-D8BCA718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TRANSFER FEE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34B44F-D654-314A-B8BB-BD445B20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i="1" dirty="0">
                <a:effectLst/>
              </a:rPr>
              <a:t>Obstacle because it affects </a:t>
            </a:r>
            <a:r>
              <a:rPr lang="en-US" i="1" dirty="0" err="1">
                <a:effectLst/>
              </a:rPr>
              <a:t>players'access</a:t>
            </a:r>
            <a:r>
              <a:rPr lang="en-US" i="1" dirty="0">
                <a:effectLst/>
              </a:rPr>
              <a:t> to the employment market in other Member States</a:t>
            </a:r>
          </a:p>
          <a:p>
            <a:pPr>
              <a:defRPr/>
            </a:pPr>
            <a:r>
              <a:rPr lang="en-US" i="1" dirty="0">
                <a:effectLst/>
              </a:rPr>
              <a:t>NO valid justifications: maintenance of sportive and competitive balance between clubs</a:t>
            </a:r>
          </a:p>
          <a:p>
            <a:pPr>
              <a:defRPr/>
            </a:pPr>
            <a:r>
              <a:rPr lang="en-US" i="1" dirty="0">
                <a:effectLst/>
              </a:rPr>
              <a:t>Other alternative measures: marketing, ticketing, TV rights</a:t>
            </a:r>
          </a:p>
          <a:p>
            <a:pPr>
              <a:defRPr/>
            </a:pPr>
            <a:r>
              <a:rPr lang="en-US" i="1" dirty="0">
                <a:effectLst/>
              </a:rPr>
              <a:t>Conclusions: TC against EU law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DF2F88-A484-2547-A957-F3512651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801843-CEEF-7446-A5BF-F81DB0CA4335}" type="slidenum">
              <a:rPr lang="en-GB" altLang="en-US"/>
              <a:pPr/>
              <a:t>16</a:t>
            </a:fld>
            <a:endParaRPr lang="en-GB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84F87B-C8F1-2D40-91AF-BC894A36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Quota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EA7E52-CD61-7D44-875F-6B911056A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Quota system on Foreign players to be fielded restricts the opportunities to be employed</a:t>
            </a:r>
          </a:p>
          <a:p>
            <a:pPr>
              <a:defRPr/>
            </a:pPr>
            <a:r>
              <a:rPr lang="en-US" dirty="0"/>
              <a:t>No valid justifications </a:t>
            </a:r>
          </a:p>
          <a:p>
            <a:pPr lvl="1">
              <a:defRPr/>
            </a:pPr>
            <a:r>
              <a:rPr lang="en-US" sz="2400" dirty="0"/>
              <a:t>Irrelevant territorial link</a:t>
            </a:r>
          </a:p>
          <a:p>
            <a:pPr lvl="1">
              <a:defRPr/>
            </a:pPr>
            <a:r>
              <a:rPr lang="en-US" sz="2400" dirty="0"/>
              <a:t>Train national players in view of the National Team</a:t>
            </a:r>
          </a:p>
          <a:p>
            <a:pPr lvl="1">
              <a:defRPr/>
            </a:pPr>
            <a:r>
              <a:rPr lang="en-US" sz="2400" dirty="0">
                <a:effectLst/>
              </a:rPr>
              <a:t>Maintaining a competitive balance between clubs, since there are no rules limiting the possibility for richer clubs to recruit the best national players.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91AAA8-6014-E449-8B15-80542CB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813203-DD29-D949-9016-EF8073654918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C135E9-1FEA-9C47-98A7-D121CE3C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A1978B-3206-9F43-A3BF-F238DD566BC8}" type="slidenum">
              <a:rPr lang="en-GB" altLang="fr-FR"/>
              <a:pPr/>
              <a:t>18</a:t>
            </a:fld>
            <a:endParaRPr lang="en-GB" altLang="fr-FR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DBDBC340-44D9-5A4D-A220-1A9CF63CA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altLang="fr-FR" dirty="0"/>
              <a:t>FIFA RSTP</a:t>
            </a:r>
            <a:endParaRPr lang="en-GB" altLang="fr-FR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A4ECE5D8-1A78-4145-9DC0-4E54D576D1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fr-BE" altLang="fr-FR" sz="2400" dirty="0"/>
              <a:t>«Gentlemen  Agreement » (2001)</a:t>
            </a:r>
          </a:p>
          <a:p>
            <a:pPr lvl="1">
              <a:lnSpc>
                <a:spcPct val="80000"/>
              </a:lnSpc>
              <a:defRPr/>
            </a:pPr>
            <a:r>
              <a:rPr lang="fr-BE" altLang="fr-FR" sz="2000" dirty="0"/>
              <a:t>Main </a:t>
            </a:r>
            <a:r>
              <a:rPr lang="fr-BE" altLang="fr-FR" sz="2000" dirty="0" err="1"/>
              <a:t>Principles</a:t>
            </a:r>
            <a:r>
              <a:rPr lang="fr-BE" altLang="fr-FR" sz="2000" dirty="0"/>
              <a:t> :</a:t>
            </a:r>
          </a:p>
          <a:p>
            <a:pPr lvl="2">
              <a:lnSpc>
                <a:spcPct val="80000"/>
              </a:lnSpc>
              <a:defRPr/>
            </a:pPr>
            <a:r>
              <a:rPr lang="fr-BE" altLang="fr-FR" sz="1800" dirty="0" err="1"/>
              <a:t>Contractual</a:t>
            </a:r>
            <a:r>
              <a:rPr lang="fr-BE" altLang="fr-FR" sz="1800" dirty="0"/>
              <a:t> </a:t>
            </a:r>
            <a:r>
              <a:rPr lang="fr-BE" altLang="fr-FR" sz="1800" dirty="0" err="1"/>
              <a:t>stability</a:t>
            </a:r>
            <a:r>
              <a:rPr lang="fr-BE" altLang="fr-FR" sz="1800" dirty="0"/>
              <a:t>(</a:t>
            </a:r>
            <a:r>
              <a:rPr lang="fr-BE" altLang="fr-FR" sz="1800" dirty="0" err="1"/>
              <a:t>protected</a:t>
            </a:r>
            <a:r>
              <a:rPr lang="fr-BE" altLang="fr-FR" sz="1800" dirty="0"/>
              <a:t> </a:t>
            </a:r>
            <a:r>
              <a:rPr lang="fr-BE" altLang="fr-FR" sz="1800" dirty="0" err="1"/>
              <a:t>period</a:t>
            </a:r>
            <a:r>
              <a:rPr lang="fr-BE" altLang="fr-FR" sz="1800" dirty="0"/>
              <a:t>)</a:t>
            </a:r>
          </a:p>
          <a:p>
            <a:pPr lvl="2">
              <a:lnSpc>
                <a:spcPct val="80000"/>
              </a:lnSpc>
              <a:defRPr/>
            </a:pPr>
            <a:r>
              <a:rPr lang="fr-BE" altLang="fr-FR" sz="1800" dirty="0"/>
              <a:t>Training compensation </a:t>
            </a:r>
          </a:p>
          <a:p>
            <a:pPr lvl="2">
              <a:lnSpc>
                <a:spcPct val="80000"/>
              </a:lnSpc>
              <a:defRPr/>
            </a:pPr>
            <a:r>
              <a:rPr lang="fr-BE" altLang="fr-FR" sz="1800" dirty="0" err="1"/>
              <a:t>Solidarity</a:t>
            </a:r>
            <a:r>
              <a:rPr lang="fr-BE" altLang="fr-FR" sz="1800" dirty="0"/>
              <a:t> </a:t>
            </a:r>
            <a:r>
              <a:rPr lang="fr-BE" altLang="fr-FR" sz="1800" dirty="0" err="1"/>
              <a:t>mechanism</a:t>
            </a:r>
            <a:endParaRPr lang="fr-BE" altLang="fr-FR" sz="1800" dirty="0"/>
          </a:p>
          <a:p>
            <a:pPr lvl="2">
              <a:lnSpc>
                <a:spcPct val="80000"/>
              </a:lnSpc>
              <a:defRPr/>
            </a:pPr>
            <a:r>
              <a:rPr lang="fr-BE" altLang="fr-FR" sz="1800" dirty="0"/>
              <a:t>Protection of Minors</a:t>
            </a:r>
          </a:p>
          <a:p>
            <a:pPr lvl="2">
              <a:lnSpc>
                <a:spcPct val="80000"/>
              </a:lnSpc>
              <a:defRPr/>
            </a:pPr>
            <a:r>
              <a:rPr lang="fr-BE" altLang="fr-FR" sz="1800" dirty="0"/>
              <a:t>Dispute </a:t>
            </a:r>
            <a:r>
              <a:rPr lang="fr-BE" altLang="fr-FR" sz="1800" dirty="0" err="1"/>
              <a:t>resolution</a:t>
            </a:r>
            <a:r>
              <a:rPr lang="fr-BE" altLang="fr-FR" sz="1800" dirty="0"/>
              <a:t> System</a:t>
            </a:r>
          </a:p>
          <a:p>
            <a:pPr lvl="2">
              <a:lnSpc>
                <a:spcPct val="80000"/>
              </a:lnSpc>
              <a:defRPr/>
            </a:pPr>
            <a:r>
              <a:rPr lang="fr-BE" altLang="fr-FR" sz="1800" dirty="0" err="1"/>
              <a:t>Freedom</a:t>
            </a:r>
            <a:r>
              <a:rPr lang="fr-BE" altLang="fr-FR" sz="1800" dirty="0"/>
              <a:t> to </a:t>
            </a:r>
            <a:r>
              <a:rPr lang="fr-BE" altLang="fr-FR" sz="1800" dirty="0" err="1"/>
              <a:t>submit</a:t>
            </a:r>
            <a:r>
              <a:rPr lang="fr-BE" altLang="fr-FR" sz="1800" dirty="0"/>
              <a:t> disputes to </a:t>
            </a:r>
            <a:r>
              <a:rPr lang="fr-BE" altLang="fr-FR" sz="1800" dirty="0" err="1"/>
              <a:t>Ordinary</a:t>
            </a:r>
            <a:r>
              <a:rPr lang="fr-BE" altLang="fr-FR" sz="1800" dirty="0"/>
              <a:t> Courts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GB" altLang="fr-FR" sz="1800" dirty="0"/>
          </a:p>
        </p:txBody>
      </p:sp>
      <p:pic>
        <p:nvPicPr>
          <p:cNvPr id="38916" name="Picture 7" descr="monti">
            <a:extLst>
              <a:ext uri="{FF2B5EF4-FFF2-40B4-BE49-F238E27FC236}">
                <a16:creationId xmlns:a16="http://schemas.microsoft.com/office/drawing/2014/main" xmlns="" id="{8D451102-AAA9-3835-EAA0-2CB02EAE95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73238"/>
            <a:ext cx="3887787" cy="324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xmlns="" id="{58EFD0A5-2735-A546-8854-90E5B2B9959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627313" y="277813"/>
            <a:ext cx="6516687" cy="1063625"/>
          </a:xfrm>
          <a:gradFill flip="none" rotWithShape="1">
            <a:gsLst>
              <a:gs pos="22000">
                <a:srgbClr val="005269">
                  <a:alpha val="97000"/>
                </a:srgbClr>
              </a:gs>
              <a:gs pos="94000">
                <a:srgbClr val="FFFFFF">
                  <a:alpha val="97000"/>
                </a:srgbClr>
              </a:gs>
              <a:gs pos="62000">
                <a:schemeClr val="accent5">
                  <a:lumMod val="75000"/>
                  <a:alpha val="97000"/>
                </a:schemeClr>
              </a:gs>
            </a:gsLst>
            <a:lin ang="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nl-BE" sz="2800" b="1" dirty="0">
                <a:solidFill>
                  <a:srgbClr val="FFFFFF"/>
                </a:solidFill>
                <a:cs typeface="Arial" charset="0"/>
              </a:rPr>
              <a:t>THE BEST IS YET TO COME…</a:t>
            </a:r>
            <a:endParaRPr lang="nl-NL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xmlns="" id="{0F1CC6A0-4B09-3C42-A3F4-5D8E405D54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492375"/>
            <a:ext cx="8229600" cy="453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nl-BE" altLang="it-IT" sz="4400">
                <a:solidFill>
                  <a:srgbClr val="008000"/>
                </a:solidFill>
              </a:rPr>
              <a:t>ALL ROADS LEAD </a:t>
            </a:r>
            <a:r>
              <a:rPr lang="nl-BE" altLang="it-IT" sz="4400">
                <a:solidFill>
                  <a:schemeClr val="tx2"/>
                </a:solidFill>
              </a:rPr>
              <a:t>TO ROME BUT FIRST</a:t>
            </a:r>
            <a:r>
              <a:rPr lang="nl-BE" altLang="it-IT" sz="4400">
                <a:solidFill>
                  <a:schemeClr val="bg1"/>
                </a:solidFill>
              </a:rPr>
              <a:t> ...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nl-BE" altLang="it-IT" sz="4400"/>
              <a:t>THEY GO THROUGH BRUSSELS</a:t>
            </a:r>
            <a:endParaRPr lang="nl-NL" altLang="it-IT" sz="4400"/>
          </a:p>
        </p:txBody>
      </p:sp>
      <p:sp>
        <p:nvSpPr>
          <p:cNvPr id="113667" name="Slide Number Placeholder 5">
            <a:extLst>
              <a:ext uri="{FF2B5EF4-FFF2-40B4-BE49-F238E27FC236}">
                <a16:creationId xmlns:a16="http://schemas.microsoft.com/office/drawing/2014/main" xmlns="" id="{93D97AB2-1C31-E936-EB34-7A4162C3EDCC}"/>
              </a:ext>
            </a:extLst>
          </p:cNvPr>
          <p:cNvSpPr txBox="1">
            <a:spLocks/>
          </p:cNvSpPr>
          <p:nvPr/>
        </p:nvSpPr>
        <p:spPr bwMode="auto">
          <a:xfrm>
            <a:off x="3716338" y="631825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F5DB395C-AF1B-9E4D-91B0-90F402E66A84}" type="slidenum">
              <a:rPr lang="en-GB" altLang="it-IT" sz="1200"/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GB" altLang="it-IT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F6006-321A-124F-9155-8AF4835F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International Football cases before the EU judges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D4E481-34FC-B943-B497-7723A4FB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46CE46-2A78-CD46-82B3-F9353A05625F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D9DAFE-292A-0646-93AB-084181EB09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87950" y="1700213"/>
            <a:ext cx="3956050" cy="3960812"/>
          </a:xfrm>
        </p:spPr>
        <p:txBody>
          <a:bodyPr/>
          <a:lstStyle/>
          <a:p>
            <a:pPr>
              <a:defRPr/>
            </a:pPr>
            <a:r>
              <a:rPr lang="en-US" sz="2800" dirty="0" err="1"/>
              <a:t>Superleague</a:t>
            </a:r>
            <a:r>
              <a:rPr lang="en-US" sz="2800" dirty="0"/>
              <a:t> against UEFA and FIFA</a:t>
            </a:r>
          </a:p>
          <a:p>
            <a:pPr>
              <a:defRPr/>
            </a:pPr>
            <a:r>
              <a:rPr lang="en-US" sz="2800" dirty="0"/>
              <a:t>FC Antwerp against UEFA (homegrown player rule)…</a:t>
            </a:r>
          </a:p>
          <a:p>
            <a:pPr>
              <a:defRPr/>
            </a:pPr>
            <a:r>
              <a:rPr lang="en-US" sz="2800" dirty="0"/>
              <a:t>Very likely agents against FIFA…(announced salary cap)</a:t>
            </a: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xmlns="" id="{4BD11346-14BB-2BD7-C2F6-8FAE8AD5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3683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776AA-5165-5F49-8877-FEEFF9FF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 EUROPEAN UNION 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xmlns="" id="{B36EDE6F-83BE-80B5-D81D-B5056775A5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538" y="1387475"/>
            <a:ext cx="4662487" cy="2700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3E2071-7A6E-4D40-A25D-D9C50F5A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5A13EF-E9E2-2C4C-8C8C-F02AECF796C9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xmlns="" id="{D2FDECBE-F091-A123-CEE2-C4F0CC30B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86350"/>
            <a:ext cx="756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lain" startAt="27"/>
            </a:pPr>
            <a:r>
              <a:rPr lang="en-US" altLang="en-US" sz="1800"/>
              <a:t>Member States -  447.000.000 people - area of 4,233,255.3 km</a:t>
            </a:r>
            <a:r>
              <a:rPr lang="en-US" altLang="en-US" sz="1800" baseline="30000"/>
              <a:t>2</a:t>
            </a:r>
            <a:r>
              <a:rPr lang="en-US" altLang="en-US" sz="1800"/>
              <a:t> </a:t>
            </a:r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xmlns="" id="{C934D845-EA9E-8B03-CB74-6B25A5EE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762625"/>
            <a:ext cx="5545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ONE SINGLE MARKET 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FREEDOM TO MOVE, TO PROVIDE SERVICES, AND TO COMPETE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6D69FE-F18A-524E-AAC0-AB926911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8B9E9F-26E1-894D-92F7-8B52AF3798C1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8A51E-5210-794F-AC39-68B0296351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EU work?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2728BB-4FED-4A45-A4C2-B9C54446BAF7}"/>
              </a:ext>
            </a:extLst>
          </p:cNvPr>
          <p:cNvSpPr/>
          <p:nvPr/>
        </p:nvSpPr>
        <p:spPr>
          <a:xfrm>
            <a:off x="179388" y="2287588"/>
            <a:ext cx="2627312" cy="693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European Parliament</a:t>
            </a:r>
          </a:p>
          <a:p>
            <a:pPr algn="ctr" eaLnBrk="1" hangingPunct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51E2150-A39D-8A41-8D3B-597957F118D4}"/>
              </a:ext>
            </a:extLst>
          </p:cNvPr>
          <p:cNvSpPr/>
          <p:nvPr/>
        </p:nvSpPr>
        <p:spPr>
          <a:xfrm>
            <a:off x="179388" y="3319463"/>
            <a:ext cx="259238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Council of the European Union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EB806FA-050D-B047-B7A7-8C1869DCFCEB}"/>
              </a:ext>
            </a:extLst>
          </p:cNvPr>
          <p:cNvSpPr/>
          <p:nvPr/>
        </p:nvSpPr>
        <p:spPr>
          <a:xfrm>
            <a:off x="179388" y="4652963"/>
            <a:ext cx="259238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European Commission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B75F3E0-E3B0-7344-97C9-DE6F78E6BCD1}"/>
              </a:ext>
            </a:extLst>
          </p:cNvPr>
          <p:cNvSpPr/>
          <p:nvPr/>
        </p:nvSpPr>
        <p:spPr>
          <a:xfrm>
            <a:off x="179388" y="1341438"/>
            <a:ext cx="2681287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 European Council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1E2013A-18DC-C245-857A-8CCD8AF7371B}"/>
              </a:ext>
            </a:extLst>
          </p:cNvPr>
          <p:cNvSpPr/>
          <p:nvPr/>
        </p:nvSpPr>
        <p:spPr>
          <a:xfrm>
            <a:off x="3478213" y="1341438"/>
            <a:ext cx="1957387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27 Heads of Governments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xmlns="" id="{BD1CEE7A-60F6-1A46-9236-49A6DDC25B16}"/>
              </a:ext>
            </a:extLst>
          </p:cNvPr>
          <p:cNvSpPr/>
          <p:nvPr/>
        </p:nvSpPr>
        <p:spPr>
          <a:xfrm>
            <a:off x="2878138" y="14954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B493BC01-F784-E342-AFDA-E71DCC93944E}"/>
              </a:ext>
            </a:extLst>
          </p:cNvPr>
          <p:cNvSpPr/>
          <p:nvPr/>
        </p:nvSpPr>
        <p:spPr>
          <a:xfrm>
            <a:off x="5484813" y="14954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979521E-886D-C043-8394-3D1481003C06}"/>
              </a:ext>
            </a:extLst>
          </p:cNvPr>
          <p:cNvSpPr/>
          <p:nvPr/>
        </p:nvSpPr>
        <p:spPr>
          <a:xfrm>
            <a:off x="6156325" y="1341438"/>
            <a:ext cx="2879725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Political input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xmlns="" id="{3F5494AF-2110-6F4B-96E5-831D868745FF}"/>
              </a:ext>
            </a:extLst>
          </p:cNvPr>
          <p:cNvSpPr/>
          <p:nvPr/>
        </p:nvSpPr>
        <p:spPr>
          <a:xfrm>
            <a:off x="2862263" y="2444750"/>
            <a:ext cx="560387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xmlns="" id="{849C7678-E6F8-0640-81A0-56DDB39B6A18}"/>
              </a:ext>
            </a:extLst>
          </p:cNvPr>
          <p:cNvSpPr/>
          <p:nvPr/>
        </p:nvSpPr>
        <p:spPr>
          <a:xfrm>
            <a:off x="2798763" y="3567113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xmlns="" id="{18A5CF8E-8688-1B41-A85E-168460A198CF}"/>
              </a:ext>
            </a:extLst>
          </p:cNvPr>
          <p:cNvSpPr/>
          <p:nvPr/>
        </p:nvSpPr>
        <p:spPr>
          <a:xfrm>
            <a:off x="2797175" y="4706938"/>
            <a:ext cx="560388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1C97BC8-5FCF-5540-BF77-9AD1A23E5674}"/>
              </a:ext>
            </a:extLst>
          </p:cNvPr>
          <p:cNvSpPr/>
          <p:nvPr/>
        </p:nvSpPr>
        <p:spPr>
          <a:xfrm>
            <a:off x="179388" y="5721350"/>
            <a:ext cx="2520950" cy="979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Court of Justice of the European Union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xmlns="" id="{F99D9580-1ACF-A047-A9E3-FAA065C21774}"/>
              </a:ext>
            </a:extLst>
          </p:cNvPr>
          <p:cNvSpPr/>
          <p:nvPr/>
        </p:nvSpPr>
        <p:spPr>
          <a:xfrm>
            <a:off x="2700338" y="5959475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CB096EC-BE53-B741-85BC-63ABCCCFCED6}"/>
              </a:ext>
            </a:extLst>
          </p:cNvPr>
          <p:cNvSpPr/>
          <p:nvPr/>
        </p:nvSpPr>
        <p:spPr>
          <a:xfrm>
            <a:off x="3478213" y="2087563"/>
            <a:ext cx="1957387" cy="9874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Members from MSs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xmlns="" id="{5BC8BFB1-2B3E-6D4D-80DE-4B7B4FA1CA2B}"/>
              </a:ext>
            </a:extLst>
          </p:cNvPr>
          <p:cNvSpPr/>
          <p:nvPr/>
        </p:nvSpPr>
        <p:spPr>
          <a:xfrm>
            <a:off x="5484813" y="22828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166099A-25E0-E340-B44B-DA67BEB0B9C3}"/>
              </a:ext>
            </a:extLst>
          </p:cNvPr>
          <p:cNvSpPr/>
          <p:nvPr/>
        </p:nvSpPr>
        <p:spPr>
          <a:xfrm>
            <a:off x="6156325" y="2133600"/>
            <a:ext cx="2879725" cy="847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Legislative role</a:t>
            </a:r>
          </a:p>
          <a:p>
            <a:pPr algn="ctr" eaLnBrk="1" hangingPunct="1">
              <a:defRPr/>
            </a:pPr>
            <a:r>
              <a:rPr lang="en-US" dirty="0"/>
              <a:t>Budget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4E7AA341-43E8-9D4C-9C60-376D83718126}"/>
              </a:ext>
            </a:extLst>
          </p:cNvPr>
          <p:cNvSpPr/>
          <p:nvPr/>
        </p:nvSpPr>
        <p:spPr>
          <a:xfrm>
            <a:off x="3449638" y="3319463"/>
            <a:ext cx="1958975" cy="973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Ministers from governments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xmlns="" id="{13FD7E58-8BFF-1F4F-ABF8-8CB91C085EC5}"/>
              </a:ext>
            </a:extLst>
          </p:cNvPr>
          <p:cNvSpPr/>
          <p:nvPr/>
        </p:nvSpPr>
        <p:spPr>
          <a:xfrm>
            <a:off x="5484813" y="3500438"/>
            <a:ext cx="561975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3FBB70E-22AC-7C4B-8E00-72A5CBAE569E}"/>
              </a:ext>
            </a:extLst>
          </p:cNvPr>
          <p:cNvSpPr/>
          <p:nvPr/>
        </p:nvSpPr>
        <p:spPr>
          <a:xfrm>
            <a:off x="6156325" y="3319463"/>
            <a:ext cx="2879725" cy="8048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Legislative role</a:t>
            </a:r>
          </a:p>
          <a:p>
            <a:pPr algn="ctr" eaLnBrk="1" hangingPunct="1">
              <a:defRPr/>
            </a:pPr>
            <a:r>
              <a:rPr lang="en-US" dirty="0"/>
              <a:t>Budget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7A6C3C2-38D5-7944-ABB8-587532977545}"/>
              </a:ext>
            </a:extLst>
          </p:cNvPr>
          <p:cNvSpPr/>
          <p:nvPr/>
        </p:nvSpPr>
        <p:spPr>
          <a:xfrm>
            <a:off x="3449638" y="4652963"/>
            <a:ext cx="19859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DGs: Competition</a:t>
            </a:r>
          </a:p>
          <a:p>
            <a:pPr algn="ctr" eaLnBrk="1" hangingPunct="1">
              <a:defRPr/>
            </a:pPr>
            <a:r>
              <a:rPr lang="en-US" sz="1600" dirty="0"/>
              <a:t>Education and Culture (Sport)…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xmlns="" id="{624D9714-0C53-8C4C-890D-5887A5E0BBE4}"/>
              </a:ext>
            </a:extLst>
          </p:cNvPr>
          <p:cNvSpPr/>
          <p:nvPr/>
        </p:nvSpPr>
        <p:spPr>
          <a:xfrm>
            <a:off x="5484813" y="4900613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CDAF3002-7AFB-AA40-959F-75B0F1441519}"/>
              </a:ext>
            </a:extLst>
          </p:cNvPr>
          <p:cNvSpPr/>
          <p:nvPr/>
        </p:nvSpPr>
        <p:spPr>
          <a:xfrm>
            <a:off x="6156325" y="4581525"/>
            <a:ext cx="2833688" cy="9239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Arm of the EU: executory body</a:t>
            </a:r>
          </a:p>
          <a:p>
            <a:pPr algn="ctr" eaLnBrk="1" hangingPunct="1">
              <a:defRPr/>
            </a:pPr>
            <a:r>
              <a:rPr lang="en-US" sz="1400" dirty="0"/>
              <a:t>“Guardian” of the Treaties</a:t>
            </a:r>
          </a:p>
          <a:p>
            <a:pPr algn="ctr" eaLnBrk="1" hangingPunct="1">
              <a:defRPr/>
            </a:pPr>
            <a:r>
              <a:rPr lang="en-US" sz="1400" dirty="0"/>
              <a:t>Proposes legislation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E424571-BB13-E045-BE0E-4AEF8A600278}"/>
              </a:ext>
            </a:extLst>
          </p:cNvPr>
          <p:cNvSpPr/>
          <p:nvPr/>
        </p:nvSpPr>
        <p:spPr>
          <a:xfrm>
            <a:off x="3357563" y="5757863"/>
            <a:ext cx="207803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Court of Justice</a:t>
            </a:r>
          </a:p>
          <a:p>
            <a:pPr algn="ctr" eaLnBrk="1" hangingPunct="1">
              <a:defRPr/>
            </a:pPr>
            <a:r>
              <a:rPr lang="en-US" dirty="0"/>
              <a:t>General Court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xmlns="" id="{C25739C0-487F-AC45-A482-B739124CAF86}"/>
              </a:ext>
            </a:extLst>
          </p:cNvPr>
          <p:cNvSpPr/>
          <p:nvPr/>
        </p:nvSpPr>
        <p:spPr>
          <a:xfrm>
            <a:off x="5500688" y="5878513"/>
            <a:ext cx="561975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4DB585F1-74BF-AB4B-B478-ADE978A40034}"/>
              </a:ext>
            </a:extLst>
          </p:cNvPr>
          <p:cNvSpPr/>
          <p:nvPr/>
        </p:nvSpPr>
        <p:spPr>
          <a:xfrm>
            <a:off x="6156325" y="5691188"/>
            <a:ext cx="283368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Uniform application and interpretation of the EU legislation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177382E-FABC-E540-A1EB-9016376B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en-US" dirty="0"/>
              <a:t>LEGAL 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970E466-B7FF-2B49-AD4C-4A4E96A2D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8412"/>
          </a:xfrm>
        </p:spPr>
        <p:txBody>
          <a:bodyPr/>
          <a:lstStyle/>
          <a:p>
            <a:pPr>
              <a:defRPr/>
            </a:pPr>
            <a:r>
              <a:rPr lang="en-US" b="1" dirty="0"/>
              <a:t>PRIMARY LAW:</a:t>
            </a:r>
          </a:p>
          <a:p>
            <a:pPr lvl="1">
              <a:defRPr/>
            </a:pPr>
            <a:r>
              <a:rPr lang="en-US" sz="2000" dirty="0"/>
              <a:t>TREATY OF THE EU</a:t>
            </a:r>
          </a:p>
          <a:p>
            <a:pPr lvl="1">
              <a:defRPr/>
            </a:pPr>
            <a:r>
              <a:rPr lang="en-US" sz="2000" dirty="0"/>
              <a:t>TREATY ON FUNCTIONING OF EU</a:t>
            </a:r>
          </a:p>
          <a:p>
            <a:pPr lvl="1">
              <a:defRPr/>
            </a:pPr>
            <a:r>
              <a:rPr lang="en-US" sz="2000" dirty="0"/>
              <a:t>CHARTER OF THE EU FUNDAMENTAL RIGHTS</a:t>
            </a:r>
          </a:p>
          <a:p>
            <a:pPr lvl="1">
              <a:defRPr/>
            </a:pPr>
            <a:r>
              <a:rPr lang="en-US" sz="2000" dirty="0"/>
              <a:t>GENERAL PRINCIPLES OF EU LAW</a:t>
            </a:r>
          </a:p>
          <a:p>
            <a:pPr lvl="1">
              <a:defRPr/>
            </a:pPr>
            <a:r>
              <a:rPr lang="en-US" sz="2000" dirty="0"/>
              <a:t>INTERNATIONAL TREATIES</a:t>
            </a:r>
          </a:p>
          <a:p>
            <a:pPr>
              <a:defRPr/>
            </a:pPr>
            <a:r>
              <a:rPr lang="en-US" b="1" dirty="0"/>
              <a:t>SECONDARY LAW:</a:t>
            </a:r>
          </a:p>
          <a:p>
            <a:pPr lvl="1">
              <a:defRPr/>
            </a:pPr>
            <a:r>
              <a:rPr lang="en-US" sz="2000" dirty="0"/>
              <a:t>REGULATIONS </a:t>
            </a:r>
          </a:p>
          <a:p>
            <a:pPr lvl="1">
              <a:defRPr/>
            </a:pPr>
            <a:r>
              <a:rPr lang="en-US" sz="2000" dirty="0"/>
              <a:t>DIRECTIVES</a:t>
            </a:r>
          </a:p>
          <a:p>
            <a:pPr lvl="1">
              <a:defRPr/>
            </a:pPr>
            <a:r>
              <a:rPr lang="en-US" sz="2000" dirty="0"/>
              <a:t>DECISION</a:t>
            </a:r>
          </a:p>
          <a:p>
            <a:pPr lvl="1">
              <a:defRPr/>
            </a:pPr>
            <a:r>
              <a:rPr lang="en-US" sz="2000" dirty="0"/>
              <a:t>RECOMMENDATIONS</a:t>
            </a:r>
          </a:p>
          <a:p>
            <a:pPr lvl="1">
              <a:defRPr/>
            </a:pPr>
            <a:r>
              <a:rPr lang="en-US" sz="2000" dirty="0"/>
              <a:t>OPINIONS</a:t>
            </a:r>
          </a:p>
          <a:p>
            <a:pPr lvl="1">
              <a:defRPr/>
            </a:pPr>
            <a:r>
              <a:rPr lang="en-US" sz="2000" dirty="0"/>
              <a:t>WHITE PAPER (on Sport, Environment, and so on)</a:t>
            </a:r>
          </a:p>
          <a:p>
            <a:pPr lvl="1">
              <a:defRPr/>
            </a:pP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ED6D9D-3006-9A45-9B17-1A034C24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F91C09-4019-E04B-9508-3F5E749A37C7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616E01-2747-614F-B7E1-919AD606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FA74630-B95A-094F-83CC-B4C4E8A9E59C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GB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820613DF-2526-D248-899F-AAD8E103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sz="4000" dirty="0">
                <a:solidFill>
                  <a:srgbClr val="FF0000"/>
                </a:solidFill>
              </a:rPr>
              <a:t>INTERNAL MARKET</a:t>
            </a:r>
            <a:r>
              <a:rPr lang="nl-BE" sz="4000" dirty="0"/>
              <a:t/>
            </a:r>
            <a:br>
              <a:rPr lang="nl-BE" sz="4000" dirty="0"/>
            </a:br>
            <a:r>
              <a:rPr lang="nl-BE" sz="4000" dirty="0"/>
              <a:t>FREE MOVEMENT OF WORKERS</a:t>
            </a:r>
            <a:endParaRPr lang="nl-NL" sz="4000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xmlns="" id="{6B078D8B-9BC4-3144-920C-33E3F123C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r>
              <a:rPr lang="nl-BE" dirty="0">
                <a:solidFill>
                  <a:srgbClr val="FFFF00"/>
                </a:solidFill>
              </a:rPr>
              <a:t>Art.45 TFEU :</a:t>
            </a:r>
            <a:r>
              <a:rPr lang="nl-BE" b="1" dirty="0"/>
              <a:t>Workers have the right to</a:t>
            </a:r>
            <a:r>
              <a:rPr lang="nl-BE" dirty="0"/>
              <a:t>:</a:t>
            </a:r>
          </a:p>
          <a:p>
            <a:pPr lvl="1" eaLnBrk="1" hangingPunct="1">
              <a:defRPr/>
            </a:pPr>
            <a:r>
              <a:rPr lang="nl-BE" dirty="0">
                <a:solidFill>
                  <a:srgbClr val="FF0000"/>
                </a:solidFill>
                <a:effectLst/>
              </a:rPr>
              <a:t>accept offers of employment </a:t>
            </a:r>
            <a:r>
              <a:rPr lang="nl-BE" dirty="0">
                <a:effectLst/>
              </a:rPr>
              <a:t>actually made</a:t>
            </a:r>
            <a:r>
              <a:rPr lang="nl-BE" dirty="0"/>
              <a:t>;</a:t>
            </a:r>
          </a:p>
          <a:p>
            <a:pPr lvl="1" eaLnBrk="1" hangingPunct="1">
              <a:defRPr/>
            </a:pPr>
            <a:r>
              <a:rPr lang="nl-BE" dirty="0">
                <a:effectLst/>
              </a:rPr>
              <a:t>move freely within the territory of Member States for this purpose;</a:t>
            </a:r>
            <a:endParaRPr lang="nl-BE" dirty="0"/>
          </a:p>
          <a:p>
            <a:pPr lvl="1" eaLnBrk="1" hangingPunct="1">
              <a:defRPr/>
            </a:pPr>
            <a:r>
              <a:rPr lang="nl-BE" dirty="0">
                <a:solidFill>
                  <a:srgbClr val="FF0000"/>
                </a:solidFill>
                <a:effectLst/>
              </a:rPr>
              <a:t>to stay </a:t>
            </a:r>
            <a:r>
              <a:rPr lang="nl-BE" dirty="0">
                <a:effectLst/>
              </a:rPr>
              <a:t>in a Member State for the purpose of employment</a:t>
            </a:r>
            <a:r>
              <a:rPr lang="nl-BE" dirty="0"/>
              <a:t>;</a:t>
            </a:r>
          </a:p>
          <a:p>
            <a:pPr lvl="1" eaLnBrk="1" hangingPunct="1">
              <a:defRPr/>
            </a:pPr>
            <a:r>
              <a:rPr lang="nl-BE" dirty="0">
                <a:solidFill>
                  <a:srgbClr val="FF0000"/>
                </a:solidFill>
                <a:effectLst/>
              </a:rPr>
              <a:t>to remain</a:t>
            </a:r>
            <a:r>
              <a:rPr lang="nl-BE" dirty="0">
                <a:effectLst/>
              </a:rPr>
              <a:t> in the territory of a Member State </a:t>
            </a:r>
            <a:r>
              <a:rPr lang="nl-BE" dirty="0">
                <a:solidFill>
                  <a:srgbClr val="FF0000"/>
                </a:solidFill>
                <a:effectLst/>
              </a:rPr>
              <a:t>after</a:t>
            </a:r>
            <a:r>
              <a:rPr lang="nl-BE" dirty="0">
                <a:effectLst/>
              </a:rPr>
              <a:t> having been employed in that State</a:t>
            </a:r>
            <a:r>
              <a:rPr lang="nl-BE" dirty="0"/>
              <a:t>.</a:t>
            </a:r>
          </a:p>
          <a:p>
            <a:pPr eaLnBrk="1" hangingPunct="1">
              <a:defRPr/>
            </a:pPr>
            <a:r>
              <a:rPr lang="nl-BE" dirty="0">
                <a:solidFill>
                  <a:srgbClr val="FFFF00"/>
                </a:solidFill>
              </a:rPr>
              <a:t>Art. 56 TFEU :</a:t>
            </a:r>
            <a:r>
              <a:rPr lang="nl-BE" dirty="0"/>
              <a:t>Self-employed/professionals are free to provide their services</a:t>
            </a:r>
          </a:p>
          <a:p>
            <a:pPr marL="57150" indent="0" eaLnBrk="1" hangingPunct="1">
              <a:buFont typeface="Wingdings" pitchFamily="2" charset="2"/>
              <a:buNone/>
              <a:defRPr/>
            </a:pPr>
            <a:endParaRPr lang="nl-BE" dirty="0"/>
          </a:p>
          <a:p>
            <a:pPr lvl="1" eaLnBrk="1" hangingPunct="1">
              <a:defRPr/>
            </a:pPr>
            <a:endParaRPr lang="nl-BE" dirty="0"/>
          </a:p>
          <a:p>
            <a:pPr lvl="1" eaLnBrk="1" hangingPunct="1">
              <a:defRPr/>
            </a:pPr>
            <a:endParaRPr lang="nl-BE" dirty="0"/>
          </a:p>
          <a:p>
            <a:pPr lvl="1" eaLnBrk="1" hangingPunct="1">
              <a:defRPr/>
            </a:pPr>
            <a:endParaRPr lang="nl-BE" dirty="0"/>
          </a:p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endParaRPr lang="nl-BE" dirty="0"/>
          </a:p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BF8E28-BA4A-C641-BB8F-10F4AD5F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AD3EEE-D3F8-254D-915B-184E7B8773DB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GB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6D7E1018-1D4B-FD4E-8815-A82E2AE3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/>
              <a:t>EQUAL TREATMENT</a:t>
            </a:r>
            <a:endParaRPr lang="en-GB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A66A584C-F2A9-494D-B47B-78B1228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b="1" dirty="0"/>
              <a:t>BAN ON </a:t>
            </a:r>
            <a:r>
              <a:rPr lang="ja-JP" altLang="en-GB" b="1"/>
              <a:t>“</a:t>
            </a:r>
            <a:r>
              <a:rPr lang="en-GB" altLang="ja-JP" b="1" dirty="0"/>
              <a:t>DIRECT</a:t>
            </a:r>
            <a:r>
              <a:rPr lang="ja-JP" altLang="en-GB" b="1"/>
              <a:t>”</a:t>
            </a:r>
            <a:r>
              <a:rPr lang="en-GB" altLang="ja-JP" b="1" dirty="0"/>
              <a:t> DISCRIMINATIONS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/>
              <a:t>	Art. 18 TFEU on the basis of nationality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/>
              <a:t>	Art. 45 TFEU:…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en-US" dirty="0"/>
              <a:t>Access to employment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en-US" dirty="0"/>
              <a:t>Pay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en-US" dirty="0"/>
              <a:t>Employment conditions	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en-US" b="1" dirty="0"/>
              <a:t>BAN ON </a:t>
            </a:r>
            <a:r>
              <a:rPr lang="ja-JP" altLang="en-GB" b="1"/>
              <a:t>“</a:t>
            </a:r>
            <a:r>
              <a:rPr lang="nl-BE" altLang="ja-JP" b="1" dirty="0"/>
              <a:t>IN</a:t>
            </a:r>
            <a:r>
              <a:rPr lang="en-GB" altLang="ja-JP" b="1" dirty="0"/>
              <a:t>DIRECT</a:t>
            </a:r>
            <a:r>
              <a:rPr lang="ja-JP" altLang="en-GB" b="1"/>
              <a:t>”</a:t>
            </a:r>
            <a:r>
              <a:rPr lang="en-GB" altLang="ja-JP" b="1" dirty="0"/>
              <a:t> DISCRIMINATIONS  (UEFA Home Grown Player Rule ?) </a:t>
            </a:r>
            <a:endParaRPr lang="en-GB" alt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dirty="0"/>
              <a:t>Association agreement, Co-operation agreement,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dirty="0"/>
              <a:t>SPORT: Balog case, </a:t>
            </a:r>
            <a:r>
              <a:rPr lang="en-GB" altLang="en-US" dirty="0" err="1"/>
              <a:t>Simutenkov</a:t>
            </a:r>
            <a:r>
              <a:rPr lang="en-GB" altLang="en-US" dirty="0"/>
              <a:t> case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FFF5D2-1AB6-E14F-8107-35FDF3B8B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“Workers” to “EU Citizens”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7E9D28-BCC9-3448-B61F-FEA00B455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Freedom of movement of workers and self-</a:t>
            </a:r>
            <a:r>
              <a:rPr lang="en-US" dirty="0" err="1"/>
              <a:t>employd</a:t>
            </a:r>
            <a:r>
              <a:rPr lang="en-US" dirty="0"/>
              <a:t> (1957)</a:t>
            </a:r>
          </a:p>
          <a:p>
            <a:pPr>
              <a:defRPr/>
            </a:pPr>
            <a:r>
              <a:rPr lang="en-US" dirty="0"/>
              <a:t>EU Citizenship and freedom of movement of citizens (Treaty of </a:t>
            </a:r>
            <a:r>
              <a:rPr lang="en-US" dirty="0" err="1"/>
              <a:t>Maastrich</a:t>
            </a:r>
            <a:r>
              <a:rPr lang="en-US" dirty="0"/>
              <a:t> 1992)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78CDD33-2847-A34A-B36B-8D821EF9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A611E1-2006-3E49-B78E-0D941E8EB76A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6712E563-DCC8-AC42-A32D-22903FC054EB}" type="slidenum">
              <a:rPr lang="nl-NL" altLang="en-US" sz="1200"/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nl-NL" altLang="en-US" sz="120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/>
              <a:t>SPORT AND EU COMPETITION LAW</a:t>
            </a:r>
            <a:endParaRPr lang="nl-NL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ffectLst/>
              </a:rPr>
              <a:t>ART. 101 TFEU: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nl-NL" sz="2400" dirty="0">
                <a:effectLst/>
              </a:rPr>
              <a:t>- No </a:t>
            </a:r>
            <a:r>
              <a:rPr lang="nl-NL" sz="2400" dirty="0" err="1">
                <a:solidFill>
                  <a:srgbClr val="FF0000"/>
                </a:solidFill>
                <a:effectLst/>
              </a:rPr>
              <a:t>decisions</a:t>
            </a:r>
            <a:r>
              <a:rPr lang="nl-NL" sz="2400" dirty="0">
                <a:effectLst/>
              </a:rPr>
              <a:t> (</a:t>
            </a:r>
            <a:r>
              <a:rPr lang="nl-NL" sz="2400" dirty="0" err="1">
                <a:effectLst/>
              </a:rPr>
              <a:t>agreements</a:t>
            </a:r>
            <a:r>
              <a:rPr lang="nl-NL" sz="2400" dirty="0">
                <a:effectLst/>
              </a:rPr>
              <a:t>) of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nl-NL" sz="2400" dirty="0">
                <a:solidFill>
                  <a:srgbClr val="FF0000"/>
                </a:solidFill>
                <a:effectLst/>
              </a:rPr>
              <a:t>- </a:t>
            </a:r>
            <a:r>
              <a:rPr lang="nl-NL" sz="2400" dirty="0" err="1">
                <a:solidFill>
                  <a:srgbClr val="FF0000"/>
                </a:solidFill>
                <a:effectLst/>
              </a:rPr>
              <a:t>undertakings</a:t>
            </a:r>
            <a:r>
              <a:rPr lang="nl-NL" sz="2400" dirty="0">
                <a:effectLst/>
              </a:rPr>
              <a:t> or </a:t>
            </a:r>
            <a:r>
              <a:rPr lang="nl-NL" sz="2400" dirty="0" err="1">
                <a:solidFill>
                  <a:srgbClr val="FF0000"/>
                </a:solidFill>
                <a:effectLst/>
              </a:rPr>
              <a:t>associations</a:t>
            </a:r>
            <a:r>
              <a:rPr lang="nl-NL" sz="2400" dirty="0">
                <a:solidFill>
                  <a:srgbClr val="FF0000"/>
                </a:solidFill>
                <a:effectLst/>
              </a:rPr>
              <a:t> of </a:t>
            </a:r>
            <a:r>
              <a:rPr lang="nl-NL" sz="2400" dirty="0" err="1">
                <a:solidFill>
                  <a:srgbClr val="FF0000"/>
                </a:solidFill>
                <a:effectLst/>
              </a:rPr>
              <a:t>undertaking</a:t>
            </a:r>
            <a:r>
              <a:rPr lang="nl-NL" sz="2400" dirty="0">
                <a:solidFill>
                  <a:srgbClr val="FF0000"/>
                </a:solidFill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nl-NL" sz="2400" dirty="0" err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preventing</a:t>
            </a:r>
            <a:r>
              <a:rPr lang="nl-NL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, </a:t>
            </a:r>
            <a:r>
              <a:rPr lang="nl-NL" sz="2400" dirty="0" err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restricting</a:t>
            </a:r>
            <a:r>
              <a:rPr lang="nl-NL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 or </a:t>
            </a:r>
            <a:r>
              <a:rPr lang="nl-NL" sz="2400" dirty="0" err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distorting</a:t>
            </a:r>
            <a:r>
              <a:rPr lang="nl-NL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nl-NL" sz="2400" dirty="0" err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competition</a:t>
            </a:r>
            <a:r>
              <a:rPr lang="nl-NL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-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nl-NL" sz="2400" dirty="0" err="1">
                <a:effectLst/>
              </a:rPr>
              <a:t>within</a:t>
            </a:r>
            <a:r>
              <a:rPr lang="nl-NL" sz="2400" dirty="0">
                <a:effectLst/>
              </a:rPr>
              <a:t> </a:t>
            </a:r>
            <a:r>
              <a:rPr lang="nl-NL" sz="2400" dirty="0" err="1">
                <a:effectLst/>
              </a:rPr>
              <a:t>the</a:t>
            </a:r>
            <a:r>
              <a:rPr lang="nl-NL" sz="2400" dirty="0">
                <a:effectLst/>
              </a:rPr>
              <a:t> common market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nl-NL" sz="2800" dirty="0">
                <a:effectLst/>
              </a:rPr>
              <a:t>	- </a:t>
            </a:r>
            <a:r>
              <a:rPr lang="nl-NL" sz="2800" dirty="0" err="1">
                <a:effectLst/>
              </a:rPr>
              <a:t>By</a:t>
            </a:r>
            <a:r>
              <a:rPr lang="nl-NL" sz="2800" dirty="0">
                <a:effectLst/>
              </a:rPr>
              <a:t> </a:t>
            </a:r>
            <a:r>
              <a:rPr lang="nl-NL" sz="2800" dirty="0">
                <a:solidFill>
                  <a:srgbClr val="FF0000"/>
                </a:solidFill>
                <a:effectLst/>
              </a:rPr>
              <a:t>Object</a:t>
            </a:r>
            <a:r>
              <a:rPr lang="nl-NL" sz="2800" dirty="0">
                <a:effectLst/>
              </a:rPr>
              <a:t> or </a:t>
            </a:r>
            <a:r>
              <a:rPr lang="nl-NL" sz="2800" dirty="0" err="1">
                <a:effectLst/>
              </a:rPr>
              <a:t>by</a:t>
            </a:r>
            <a:r>
              <a:rPr lang="nl-NL" sz="2800" dirty="0">
                <a:effectLst/>
              </a:rPr>
              <a:t> </a:t>
            </a:r>
            <a:r>
              <a:rPr lang="nl-NL" sz="2800" dirty="0">
                <a:solidFill>
                  <a:srgbClr val="FF0000"/>
                </a:solidFill>
                <a:effectLst/>
              </a:rPr>
              <a:t>Effect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sz="2400" dirty="0"/>
              <a:t>Art. 101 (3):</a:t>
            </a:r>
            <a:r>
              <a:rPr lang="nl-NL" sz="2400" dirty="0">
                <a:solidFill>
                  <a:srgbClr val="00B050"/>
                </a:solidFill>
              </a:rPr>
              <a:t> </a:t>
            </a:r>
            <a:r>
              <a:rPr lang="nl-NL" sz="2400" dirty="0" err="1">
                <a:solidFill>
                  <a:srgbClr val="00B050"/>
                </a:solidFill>
              </a:rPr>
              <a:t>Exceptions</a:t>
            </a:r>
            <a:r>
              <a:rPr lang="nl-NL" sz="2400" dirty="0" err="1"/>
              <a:t>:yes</a:t>
            </a:r>
            <a:r>
              <a:rPr lang="nl-NL" sz="2400" dirty="0"/>
              <a:t>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they</a:t>
            </a:r>
            <a:endParaRPr lang="nl-NL" sz="2400" dirty="0"/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>
                <a:effectLst/>
              </a:rPr>
              <a:t>-Improve the production or distribution of goods</a:t>
            </a: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>
                <a:effectLst/>
              </a:rPr>
              <a:t>- to promoting technical or economic progress, while allowing consumers a fair share of the resulting </a:t>
            </a:r>
            <a:r>
              <a:rPr lang="en-US" sz="2800" dirty="0">
                <a:effectLst/>
              </a:rPr>
              <a:t>benefit</a:t>
            </a:r>
            <a:r>
              <a:rPr lang="en-US" sz="2400" dirty="0">
                <a:effectLst/>
              </a:rPr>
              <a:t> </a:t>
            </a:r>
            <a:endParaRPr lang="nl-NL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24428</TotalTime>
  <Words>777</Words>
  <Application>Microsoft Office PowerPoint</Application>
  <PresentationFormat>Presentazione su schermo (4:3)</PresentationFormat>
  <Paragraphs>163</Paragraphs>
  <Slides>19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Beam</vt:lpstr>
      <vt:lpstr>The Evolution of Sport at EU level In the name of autonomy and specificity of sport</vt:lpstr>
      <vt:lpstr>International Football cases before the EU judges</vt:lpstr>
      <vt:lpstr>THE  EUROPEAN UNION </vt:lpstr>
      <vt:lpstr>How does the EU work?</vt:lpstr>
      <vt:lpstr>LEGAL SOURCES</vt:lpstr>
      <vt:lpstr>INTERNAL MARKET FREE MOVEMENT OF WORKERS</vt:lpstr>
      <vt:lpstr>EQUAL TREATMENT</vt:lpstr>
      <vt:lpstr>From “Workers” to “EU Citizens”</vt:lpstr>
      <vt:lpstr>SPORT AND EU COMPETITION LAW</vt:lpstr>
      <vt:lpstr>ABUSE OF DOMINANT POSITION</vt:lpstr>
      <vt:lpstr>The first case law of the ECJ</vt:lpstr>
      <vt:lpstr>The first case law of the ECJ</vt:lpstr>
      <vt:lpstr>Bosman v. URSBFA - UEFA -  FIFA DAVID v. GOLIATH</vt:lpstr>
      <vt:lpstr>UEFA –URSBFA v. Bosman  C-415/93  (Judgement of 15 December 1995)</vt:lpstr>
      <vt:lpstr>Transfer Fee (11.570.000 BEF = 200.000 euros)</vt:lpstr>
      <vt:lpstr>TRANSFER FEE</vt:lpstr>
      <vt:lpstr>Quota System</vt:lpstr>
      <vt:lpstr>FIFA RSTP</vt:lpstr>
      <vt:lpstr>THE BEST IS YET TO COME…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DISCIPLINA DEL PART-TIME NELLE FONTI INTERNAZIONALI</dc:title>
  <dc:creator>colucmi</dc:creator>
  <cp:lastModifiedBy>antonella@slpc.eu</cp:lastModifiedBy>
  <cp:revision>97</cp:revision>
  <cp:lastPrinted>2021-10-11T08:08:43Z</cp:lastPrinted>
  <dcterms:created xsi:type="dcterms:W3CDTF">2005-11-07T09:08:33Z</dcterms:created>
  <dcterms:modified xsi:type="dcterms:W3CDTF">2023-07-08T09:59:42Z</dcterms:modified>
</cp:coreProperties>
</file>